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70" r:id="rId3"/>
    <p:sldId id="257" r:id="rId4"/>
    <p:sldId id="259" r:id="rId5"/>
    <p:sldId id="262" r:id="rId6"/>
    <p:sldId id="263" r:id="rId7"/>
    <p:sldId id="265" r:id="rId8"/>
    <p:sldId id="266" r:id="rId9"/>
    <p:sldId id="269" r:id="rId10"/>
    <p:sldId id="268"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34B23-5AF4-4B0B-A6BA-B37DE38A6360}" type="datetimeFigureOut">
              <a:rPr lang="en-GB" smtClean="0"/>
              <a:t>02/02/2021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6711C6-3EE6-4059-869F-95F68F215681}" type="slidenum">
              <a:rPr lang="en-GB" smtClean="0"/>
              <a:t>‹#›</a:t>
            </a:fld>
            <a:endParaRPr lang="en-GB"/>
          </a:p>
        </p:txBody>
      </p:sp>
    </p:spTree>
    <p:extLst>
      <p:ext uri="{BB962C8B-B14F-4D97-AF65-F5344CB8AC3E}">
        <p14:creationId xmlns:p14="http://schemas.microsoft.com/office/powerpoint/2010/main" val="755365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Keep font size</a:t>
            </a:r>
            <a:r>
              <a:rPr lang="en-GB" baseline="0" dirty="0"/>
              <a:t> and colour uniform throughout the presentation</a:t>
            </a:r>
          </a:p>
          <a:p>
            <a:r>
              <a:rPr lang="en-GB" baseline="0" dirty="0"/>
              <a:t>Keep PRB Logo in top right</a:t>
            </a:r>
          </a:p>
          <a:p>
            <a:r>
              <a:rPr lang="en-GB" baseline="0" dirty="0"/>
              <a:t>Add the client logo in bottom right if required</a:t>
            </a:r>
            <a:endParaRPr lang="en-GB" dirty="0"/>
          </a:p>
        </p:txBody>
      </p:sp>
      <p:sp>
        <p:nvSpPr>
          <p:cNvPr id="4" name="Slide Number Placeholder 3"/>
          <p:cNvSpPr>
            <a:spLocks noGrp="1"/>
          </p:cNvSpPr>
          <p:nvPr>
            <p:ph type="sldNum" sz="quarter" idx="10"/>
          </p:nvPr>
        </p:nvSpPr>
        <p:spPr/>
        <p:txBody>
          <a:bodyPr/>
          <a:lstStyle/>
          <a:p>
            <a:fld id="{6E6711C6-3EE6-4059-869F-95F68F215681}" type="slidenum">
              <a:rPr lang="en-GB" smtClean="0"/>
              <a:t>1</a:t>
            </a:fld>
            <a:endParaRPr lang="en-GB"/>
          </a:p>
        </p:txBody>
      </p:sp>
    </p:spTree>
    <p:extLst>
      <p:ext uri="{BB962C8B-B14F-4D97-AF65-F5344CB8AC3E}">
        <p14:creationId xmlns:p14="http://schemas.microsoft.com/office/powerpoint/2010/main" val="3782943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Keep font size</a:t>
            </a:r>
            <a:r>
              <a:rPr lang="en-GB" baseline="0" dirty="0"/>
              <a:t> and colour uniform throughout the presentation</a:t>
            </a:r>
          </a:p>
          <a:p>
            <a:r>
              <a:rPr lang="en-GB" baseline="0" dirty="0"/>
              <a:t>Keep PRB Logo in top right</a:t>
            </a:r>
          </a:p>
          <a:p>
            <a:r>
              <a:rPr lang="en-GB" baseline="0" dirty="0"/>
              <a:t>Add the client logo in bottom right if required</a:t>
            </a:r>
            <a:endParaRPr lang="en-GB" dirty="0"/>
          </a:p>
        </p:txBody>
      </p:sp>
      <p:sp>
        <p:nvSpPr>
          <p:cNvPr id="4" name="Slide Number Placeholder 3"/>
          <p:cNvSpPr>
            <a:spLocks noGrp="1"/>
          </p:cNvSpPr>
          <p:nvPr>
            <p:ph type="sldNum" sz="quarter" idx="10"/>
          </p:nvPr>
        </p:nvSpPr>
        <p:spPr/>
        <p:txBody>
          <a:bodyPr/>
          <a:lstStyle/>
          <a:p>
            <a:fld id="{6E6711C6-3EE6-4059-869F-95F68F215681}" type="slidenum">
              <a:rPr lang="en-GB" smtClean="0"/>
              <a:t>2</a:t>
            </a:fld>
            <a:endParaRPr lang="en-GB"/>
          </a:p>
        </p:txBody>
      </p:sp>
    </p:spTree>
    <p:extLst>
      <p:ext uri="{BB962C8B-B14F-4D97-AF65-F5344CB8AC3E}">
        <p14:creationId xmlns:p14="http://schemas.microsoft.com/office/powerpoint/2010/main" val="4280301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Main text body to be font size 20</a:t>
            </a:r>
          </a:p>
          <a:p>
            <a:r>
              <a:rPr lang="en-GB" dirty="0"/>
              <a:t>Text colour</a:t>
            </a:r>
            <a:r>
              <a:rPr lang="en-GB" baseline="0" dirty="0"/>
              <a:t> to be consistent throughout the </a:t>
            </a:r>
            <a:r>
              <a:rPr lang="en-GB" baseline="0" dirty="0" err="1"/>
              <a:t>presentaiton</a:t>
            </a:r>
            <a:endParaRPr lang="en-GB" baseline="0" dirty="0"/>
          </a:p>
          <a:p>
            <a:endParaRPr lang="en-GB" dirty="0"/>
          </a:p>
        </p:txBody>
      </p:sp>
      <p:sp>
        <p:nvSpPr>
          <p:cNvPr id="4" name="Slide Number Placeholder 3"/>
          <p:cNvSpPr>
            <a:spLocks noGrp="1"/>
          </p:cNvSpPr>
          <p:nvPr>
            <p:ph type="sldNum" sz="quarter" idx="10"/>
          </p:nvPr>
        </p:nvSpPr>
        <p:spPr/>
        <p:txBody>
          <a:bodyPr/>
          <a:lstStyle/>
          <a:p>
            <a:fld id="{6E6711C6-3EE6-4059-869F-95F68F215681}" type="slidenum">
              <a:rPr lang="en-GB" smtClean="0"/>
              <a:t>3</a:t>
            </a:fld>
            <a:endParaRPr lang="en-GB"/>
          </a:p>
        </p:txBody>
      </p:sp>
    </p:spTree>
    <p:extLst>
      <p:ext uri="{BB962C8B-B14F-4D97-AF65-F5344CB8AC3E}">
        <p14:creationId xmlns:p14="http://schemas.microsoft.com/office/powerpoint/2010/main" val="178374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6801A22-7C48-4F1D-8EAB-C4040DC04028}" type="datetime1">
              <a:rPr lang="en-GB" smtClean="0"/>
              <a:t>02/02/2021</a:t>
            </a:fld>
            <a:endParaRPr lang="en-GB"/>
          </a:p>
        </p:txBody>
      </p:sp>
      <p:sp>
        <p:nvSpPr>
          <p:cNvPr id="5" name="Footer Placeholder 4"/>
          <p:cNvSpPr>
            <a:spLocks noGrp="1"/>
          </p:cNvSpPr>
          <p:nvPr>
            <p:ph type="ftr" sz="quarter" idx="11"/>
          </p:nvPr>
        </p:nvSpPr>
        <p:spPr/>
        <p:txBody>
          <a:bodyPr/>
          <a:lstStyle/>
          <a:p>
            <a:r>
              <a:rPr lang="en-GB"/>
              <a:t>Version: 1.0 January 2015</a:t>
            </a:r>
          </a:p>
        </p:txBody>
      </p:sp>
      <p:sp>
        <p:nvSpPr>
          <p:cNvPr id="6" name="Slide Number Placeholder 5"/>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144760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79A713-15AD-46DE-A931-202F54131AAE}" type="datetime1">
              <a:rPr lang="en-GB" smtClean="0"/>
              <a:t>02/02/2021</a:t>
            </a:fld>
            <a:endParaRPr lang="en-GB"/>
          </a:p>
        </p:txBody>
      </p:sp>
      <p:sp>
        <p:nvSpPr>
          <p:cNvPr id="5" name="Footer Placeholder 4"/>
          <p:cNvSpPr>
            <a:spLocks noGrp="1"/>
          </p:cNvSpPr>
          <p:nvPr>
            <p:ph type="ftr" sz="quarter" idx="11"/>
          </p:nvPr>
        </p:nvSpPr>
        <p:spPr/>
        <p:txBody>
          <a:bodyPr/>
          <a:lstStyle/>
          <a:p>
            <a:r>
              <a:rPr lang="en-GB"/>
              <a:t>Version: 1.0 January 2015</a:t>
            </a:r>
          </a:p>
        </p:txBody>
      </p:sp>
      <p:sp>
        <p:nvSpPr>
          <p:cNvPr id="6" name="Slide Number Placeholder 5"/>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167415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A8FB39-A22B-4B5C-934E-7515840B1E00}" type="datetime1">
              <a:rPr lang="en-GB" smtClean="0"/>
              <a:t>02/02/2021</a:t>
            </a:fld>
            <a:endParaRPr lang="en-GB"/>
          </a:p>
        </p:txBody>
      </p:sp>
      <p:sp>
        <p:nvSpPr>
          <p:cNvPr id="5" name="Footer Placeholder 4"/>
          <p:cNvSpPr>
            <a:spLocks noGrp="1"/>
          </p:cNvSpPr>
          <p:nvPr>
            <p:ph type="ftr" sz="quarter" idx="11"/>
          </p:nvPr>
        </p:nvSpPr>
        <p:spPr/>
        <p:txBody>
          <a:bodyPr/>
          <a:lstStyle/>
          <a:p>
            <a:r>
              <a:rPr lang="en-GB"/>
              <a:t>Version: 1.0 January 2015</a:t>
            </a:r>
          </a:p>
        </p:txBody>
      </p:sp>
      <p:sp>
        <p:nvSpPr>
          <p:cNvPr id="6" name="Slide Number Placeholder 5"/>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300322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8049C8-F740-4EE7-A34B-879FFD15A352}" type="datetime1">
              <a:rPr lang="en-GB" smtClean="0"/>
              <a:t>02/02/2021</a:t>
            </a:fld>
            <a:endParaRPr lang="en-GB"/>
          </a:p>
        </p:txBody>
      </p:sp>
      <p:sp>
        <p:nvSpPr>
          <p:cNvPr id="5" name="Footer Placeholder 4"/>
          <p:cNvSpPr>
            <a:spLocks noGrp="1"/>
          </p:cNvSpPr>
          <p:nvPr>
            <p:ph type="ftr" sz="quarter" idx="11"/>
          </p:nvPr>
        </p:nvSpPr>
        <p:spPr/>
        <p:txBody>
          <a:bodyPr/>
          <a:lstStyle/>
          <a:p>
            <a:r>
              <a:rPr lang="en-GB"/>
              <a:t>Version: 1.0 January 2015</a:t>
            </a:r>
          </a:p>
        </p:txBody>
      </p:sp>
      <p:sp>
        <p:nvSpPr>
          <p:cNvPr id="6" name="Slide Number Placeholder 5"/>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58114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988498-3AB8-4006-A133-D30BA51D9E02}" type="datetime1">
              <a:rPr lang="en-GB" smtClean="0"/>
              <a:t>02/02/2021</a:t>
            </a:fld>
            <a:endParaRPr lang="en-GB"/>
          </a:p>
        </p:txBody>
      </p:sp>
      <p:sp>
        <p:nvSpPr>
          <p:cNvPr id="5" name="Footer Placeholder 4"/>
          <p:cNvSpPr>
            <a:spLocks noGrp="1"/>
          </p:cNvSpPr>
          <p:nvPr>
            <p:ph type="ftr" sz="quarter" idx="11"/>
          </p:nvPr>
        </p:nvSpPr>
        <p:spPr/>
        <p:txBody>
          <a:bodyPr/>
          <a:lstStyle/>
          <a:p>
            <a:r>
              <a:rPr lang="en-GB"/>
              <a:t>Version: 1.0 January 2015</a:t>
            </a:r>
          </a:p>
        </p:txBody>
      </p:sp>
      <p:sp>
        <p:nvSpPr>
          <p:cNvPr id="6" name="Slide Number Placeholder 5"/>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279196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3190A21-68E5-4A1A-9504-E7FCACAD2F43}" type="datetime1">
              <a:rPr lang="en-GB" smtClean="0"/>
              <a:t>02/02/2021</a:t>
            </a:fld>
            <a:endParaRPr lang="en-GB"/>
          </a:p>
        </p:txBody>
      </p:sp>
      <p:sp>
        <p:nvSpPr>
          <p:cNvPr id="6" name="Footer Placeholder 5"/>
          <p:cNvSpPr>
            <a:spLocks noGrp="1"/>
          </p:cNvSpPr>
          <p:nvPr>
            <p:ph type="ftr" sz="quarter" idx="11"/>
          </p:nvPr>
        </p:nvSpPr>
        <p:spPr/>
        <p:txBody>
          <a:bodyPr/>
          <a:lstStyle/>
          <a:p>
            <a:r>
              <a:rPr lang="en-GB"/>
              <a:t>Version: 1.0 January 2015</a:t>
            </a:r>
          </a:p>
        </p:txBody>
      </p:sp>
      <p:sp>
        <p:nvSpPr>
          <p:cNvPr id="7" name="Slide Number Placeholder 6"/>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278578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B2B8F3-FAEC-4B87-A778-9648F4B992E0}" type="datetime1">
              <a:rPr lang="en-GB" smtClean="0"/>
              <a:t>02/02/2021</a:t>
            </a:fld>
            <a:endParaRPr lang="en-GB"/>
          </a:p>
        </p:txBody>
      </p:sp>
      <p:sp>
        <p:nvSpPr>
          <p:cNvPr id="8" name="Footer Placeholder 7"/>
          <p:cNvSpPr>
            <a:spLocks noGrp="1"/>
          </p:cNvSpPr>
          <p:nvPr>
            <p:ph type="ftr" sz="quarter" idx="11"/>
          </p:nvPr>
        </p:nvSpPr>
        <p:spPr/>
        <p:txBody>
          <a:bodyPr/>
          <a:lstStyle/>
          <a:p>
            <a:r>
              <a:rPr lang="en-GB"/>
              <a:t>Version: 1.0 January 2015</a:t>
            </a:r>
          </a:p>
        </p:txBody>
      </p:sp>
      <p:sp>
        <p:nvSpPr>
          <p:cNvPr id="9" name="Slide Number Placeholder 8"/>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3103142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D4F284C-AE14-427A-911F-36838C87C43B}" type="datetime1">
              <a:rPr lang="en-GB" smtClean="0"/>
              <a:t>02/02/2021</a:t>
            </a:fld>
            <a:endParaRPr lang="en-GB"/>
          </a:p>
        </p:txBody>
      </p:sp>
      <p:sp>
        <p:nvSpPr>
          <p:cNvPr id="4" name="Footer Placeholder 3"/>
          <p:cNvSpPr>
            <a:spLocks noGrp="1"/>
          </p:cNvSpPr>
          <p:nvPr>
            <p:ph type="ftr" sz="quarter" idx="11"/>
          </p:nvPr>
        </p:nvSpPr>
        <p:spPr/>
        <p:txBody>
          <a:bodyPr/>
          <a:lstStyle/>
          <a:p>
            <a:r>
              <a:rPr lang="en-GB"/>
              <a:t>Version: 1.0 January 2015</a:t>
            </a:r>
          </a:p>
        </p:txBody>
      </p:sp>
      <p:sp>
        <p:nvSpPr>
          <p:cNvPr id="5" name="Slide Number Placeholder 4"/>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419123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ED768-3173-4E43-9F11-F89B1CC12942}" type="datetime1">
              <a:rPr lang="en-GB" smtClean="0"/>
              <a:t>02/02/2021</a:t>
            </a:fld>
            <a:endParaRPr lang="en-GB"/>
          </a:p>
        </p:txBody>
      </p:sp>
      <p:sp>
        <p:nvSpPr>
          <p:cNvPr id="3" name="Footer Placeholder 2"/>
          <p:cNvSpPr>
            <a:spLocks noGrp="1"/>
          </p:cNvSpPr>
          <p:nvPr>
            <p:ph type="ftr" sz="quarter" idx="11"/>
          </p:nvPr>
        </p:nvSpPr>
        <p:spPr/>
        <p:txBody>
          <a:bodyPr/>
          <a:lstStyle/>
          <a:p>
            <a:r>
              <a:rPr lang="en-GB"/>
              <a:t>Version: 1.0 January 2015</a:t>
            </a:r>
          </a:p>
        </p:txBody>
      </p:sp>
      <p:sp>
        <p:nvSpPr>
          <p:cNvPr id="4" name="Slide Number Placeholder 3"/>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379146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F607A9-39BF-4C33-A5D7-2F4A9E756D8B}" type="datetime1">
              <a:rPr lang="en-GB" smtClean="0"/>
              <a:t>02/02/2021</a:t>
            </a:fld>
            <a:endParaRPr lang="en-GB"/>
          </a:p>
        </p:txBody>
      </p:sp>
      <p:sp>
        <p:nvSpPr>
          <p:cNvPr id="6" name="Footer Placeholder 5"/>
          <p:cNvSpPr>
            <a:spLocks noGrp="1"/>
          </p:cNvSpPr>
          <p:nvPr>
            <p:ph type="ftr" sz="quarter" idx="11"/>
          </p:nvPr>
        </p:nvSpPr>
        <p:spPr/>
        <p:txBody>
          <a:bodyPr/>
          <a:lstStyle/>
          <a:p>
            <a:r>
              <a:rPr lang="en-GB"/>
              <a:t>Version: 1.0 January 2015</a:t>
            </a:r>
          </a:p>
        </p:txBody>
      </p:sp>
      <p:sp>
        <p:nvSpPr>
          <p:cNvPr id="7" name="Slide Number Placeholder 6"/>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2954752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0E43E5-FDC6-4275-8017-788C3C5384D3}" type="datetime1">
              <a:rPr lang="en-GB" smtClean="0"/>
              <a:t>02/02/2021</a:t>
            </a:fld>
            <a:endParaRPr lang="en-GB"/>
          </a:p>
        </p:txBody>
      </p:sp>
      <p:sp>
        <p:nvSpPr>
          <p:cNvPr id="6" name="Footer Placeholder 5"/>
          <p:cNvSpPr>
            <a:spLocks noGrp="1"/>
          </p:cNvSpPr>
          <p:nvPr>
            <p:ph type="ftr" sz="quarter" idx="11"/>
          </p:nvPr>
        </p:nvSpPr>
        <p:spPr/>
        <p:txBody>
          <a:bodyPr/>
          <a:lstStyle/>
          <a:p>
            <a:r>
              <a:rPr lang="en-GB"/>
              <a:t>Version: 1.0 January 2015</a:t>
            </a:r>
          </a:p>
        </p:txBody>
      </p:sp>
      <p:sp>
        <p:nvSpPr>
          <p:cNvPr id="7" name="Slide Number Placeholder 6"/>
          <p:cNvSpPr>
            <a:spLocks noGrp="1"/>
          </p:cNvSpPr>
          <p:nvPr>
            <p:ph type="sldNum" sz="quarter" idx="12"/>
          </p:nvPr>
        </p:nvSpPr>
        <p:spPr/>
        <p:txBody>
          <a:bodyPr/>
          <a:lstStyle/>
          <a:p>
            <a:fld id="{B46E37A8-E310-49FD-A4F6-F609A97E8643}" type="slidenum">
              <a:rPr lang="en-GB" smtClean="0"/>
              <a:t>‹#›</a:t>
            </a:fld>
            <a:endParaRPr lang="en-GB"/>
          </a:p>
        </p:txBody>
      </p:sp>
    </p:spTree>
    <p:extLst>
      <p:ext uri="{BB962C8B-B14F-4D97-AF65-F5344CB8AC3E}">
        <p14:creationId xmlns:p14="http://schemas.microsoft.com/office/powerpoint/2010/main" val="161231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9D3BB6-0D85-4B4A-B51D-AFCADD716CE9}" type="datetime1">
              <a:rPr lang="en-GB" smtClean="0"/>
              <a:t>02/02/2021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Version: 1.0 January 2015</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E37A8-E310-49FD-A4F6-F609A97E8643}" type="slidenum">
              <a:rPr lang="en-GB" smtClean="0"/>
              <a:t>‹#›</a:t>
            </a:fld>
            <a:endParaRPr lang="en-GB"/>
          </a:p>
        </p:txBody>
      </p:sp>
    </p:spTree>
    <p:extLst>
      <p:ext uri="{BB962C8B-B14F-4D97-AF65-F5344CB8AC3E}">
        <p14:creationId xmlns:p14="http://schemas.microsoft.com/office/powerpoint/2010/main" val="2465768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info@prb-consulting.co.uk" TargetMode="Externa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52736"/>
            <a:ext cx="9144000" cy="4093428"/>
          </a:xfrm>
          <a:prstGeom prst="rect">
            <a:avLst/>
          </a:prstGeom>
          <a:noFill/>
        </p:spPr>
        <p:txBody>
          <a:bodyPr wrap="square" rtlCol="0">
            <a:spAutoFit/>
          </a:bodyPr>
          <a:lstStyle/>
          <a:p>
            <a:pPr algn="ctr"/>
            <a:r>
              <a:rPr lang="en-GB" sz="4400" b="1" dirty="0">
                <a:solidFill>
                  <a:schemeClr val="tx2"/>
                </a:solidFill>
              </a:rPr>
              <a:t>Management of Runaway Risk NR/L2/OHS/019 Module 05</a:t>
            </a:r>
          </a:p>
          <a:p>
            <a:pPr algn="ctr"/>
            <a:endParaRPr lang="en-GB" sz="4800" b="1" dirty="0">
              <a:solidFill>
                <a:schemeClr val="tx2"/>
              </a:solidFill>
            </a:endParaRPr>
          </a:p>
          <a:p>
            <a:pPr algn="ctr"/>
            <a:r>
              <a:rPr lang="en-GB" sz="4000" b="1" dirty="0">
                <a:solidFill>
                  <a:schemeClr val="tx2"/>
                </a:solidFill>
              </a:rPr>
              <a:t>Technical Brief 2021</a:t>
            </a:r>
          </a:p>
          <a:p>
            <a:pPr algn="ctr"/>
            <a:endParaRPr lang="en-GB" sz="4800" b="1" dirty="0">
              <a:solidFill>
                <a:schemeClr val="tx2"/>
              </a:solidFill>
            </a:endParaRPr>
          </a:p>
          <a:p>
            <a:pPr algn="ctr"/>
            <a:r>
              <a:rPr lang="en-GB" sz="3600" b="1" dirty="0">
                <a:solidFill>
                  <a:schemeClr val="tx2"/>
                </a:solidFill>
              </a:rPr>
              <a:t>Compliance date: 6</a:t>
            </a:r>
            <a:r>
              <a:rPr lang="en-GB" sz="3600" b="1" baseline="30000" dirty="0">
                <a:solidFill>
                  <a:schemeClr val="tx2"/>
                </a:solidFill>
              </a:rPr>
              <a:t>th</a:t>
            </a:r>
            <a:r>
              <a:rPr lang="en-GB" sz="3600" b="1" dirty="0">
                <a:solidFill>
                  <a:schemeClr val="tx2"/>
                </a:solidFill>
              </a:rPr>
              <a:t> March 2021 </a:t>
            </a:r>
          </a:p>
        </p:txBody>
      </p:sp>
      <p:pic>
        <p:nvPicPr>
          <p:cNvPr id="4" name="Picture 3">
            <a:extLst>
              <a:ext uri="{FF2B5EF4-FFF2-40B4-BE49-F238E27FC236}">
                <a16:creationId xmlns:a16="http://schemas.microsoft.com/office/drawing/2014/main" id="{EB8B9102-F134-4101-AEA4-362A57694D66}"/>
              </a:ext>
            </a:extLst>
          </p:cNvPr>
          <p:cNvPicPr>
            <a:picLocks noChangeAspect="1"/>
          </p:cNvPicPr>
          <p:nvPr/>
        </p:nvPicPr>
        <p:blipFill>
          <a:blip r:embed="rId3"/>
          <a:stretch>
            <a:fillRect/>
          </a:stretch>
        </p:blipFill>
        <p:spPr>
          <a:xfrm>
            <a:off x="467544" y="5517232"/>
            <a:ext cx="2429015" cy="978421"/>
          </a:xfrm>
          <a:prstGeom prst="rect">
            <a:avLst/>
          </a:prstGeom>
        </p:spPr>
      </p:pic>
      <p:pic>
        <p:nvPicPr>
          <p:cNvPr id="6" name="Picture 5">
            <a:extLst>
              <a:ext uri="{FF2B5EF4-FFF2-40B4-BE49-F238E27FC236}">
                <a16:creationId xmlns:a16="http://schemas.microsoft.com/office/drawing/2014/main" id="{87596E95-9DF3-4D1D-B894-81657E3937C4}"/>
              </a:ext>
            </a:extLst>
          </p:cNvPr>
          <p:cNvPicPr>
            <a:picLocks noChangeAspect="1"/>
          </p:cNvPicPr>
          <p:nvPr/>
        </p:nvPicPr>
        <p:blipFill>
          <a:blip r:embed="rId4"/>
          <a:stretch>
            <a:fillRect/>
          </a:stretch>
        </p:blipFill>
        <p:spPr>
          <a:xfrm>
            <a:off x="5292080" y="188640"/>
            <a:ext cx="3620479" cy="648072"/>
          </a:xfrm>
          <a:prstGeom prst="rect">
            <a:avLst/>
          </a:prstGeom>
        </p:spPr>
      </p:pic>
    </p:spTree>
    <p:extLst>
      <p:ext uri="{BB962C8B-B14F-4D97-AF65-F5344CB8AC3E}">
        <p14:creationId xmlns:p14="http://schemas.microsoft.com/office/powerpoint/2010/main" val="1724859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fontScale="90000"/>
          </a:bodyPr>
          <a:lstStyle/>
          <a:p>
            <a:r>
              <a:rPr lang="en-GB" sz="3850" dirty="0"/>
              <a:t>Management Of Runaway Risk </a:t>
            </a:r>
          </a:p>
        </p:txBody>
      </p:sp>
      <p:sp>
        <p:nvSpPr>
          <p:cNvPr id="4" name="Footer Placeholder 3"/>
          <p:cNvSpPr>
            <a:spLocks noGrp="1"/>
          </p:cNvSpPr>
          <p:nvPr>
            <p:ph type="ftr" sz="quarter" idx="11"/>
          </p:nvPr>
        </p:nvSpPr>
        <p:spPr>
          <a:xfrm>
            <a:off x="307916" y="6423463"/>
            <a:ext cx="3670627" cy="273844"/>
          </a:xfrm>
        </p:spPr>
        <p:txBody>
          <a:bodyPr>
            <a:normAutofit/>
          </a:bodyPr>
          <a:lstStyle/>
          <a:p>
            <a:pPr algn="l">
              <a:spcAft>
                <a:spcPts val="600"/>
              </a:spcAft>
            </a:pPr>
            <a:r>
              <a:rPr lang="en-GB" sz="920" dirty="0">
                <a:solidFill>
                  <a:schemeClr val="tx1">
                    <a:lumMod val="75000"/>
                    <a:lumOff val="25000"/>
                  </a:schemeClr>
                </a:solidFill>
              </a:rPr>
              <a:t>Version: 2.0 January 221</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Picture 6">
            <a:extLst>
              <a:ext uri="{FF2B5EF4-FFF2-40B4-BE49-F238E27FC236}">
                <a16:creationId xmlns:a16="http://schemas.microsoft.com/office/drawing/2014/main" id="{A052CE6C-EE04-4AD3-9E43-9D110715F8D7}"/>
              </a:ext>
            </a:extLst>
          </p:cNvPr>
          <p:cNvPicPr>
            <a:picLocks noChangeAspect="1"/>
          </p:cNvPicPr>
          <p:nvPr/>
        </p:nvPicPr>
        <p:blipFill>
          <a:blip r:embed="rId2"/>
          <a:stretch>
            <a:fillRect/>
          </a:stretch>
        </p:blipFill>
        <p:spPr>
          <a:xfrm>
            <a:off x="6465356" y="3204679"/>
            <a:ext cx="1462672" cy="464379"/>
          </a:xfrm>
          <a:prstGeom prst="rect">
            <a:avLst/>
          </a:prstGeom>
        </p:spPr>
      </p:pic>
      <p:sp>
        <p:nvSpPr>
          <p:cNvPr id="5" name="Content Placeholder 4">
            <a:extLst>
              <a:ext uri="{FF2B5EF4-FFF2-40B4-BE49-F238E27FC236}">
                <a16:creationId xmlns:a16="http://schemas.microsoft.com/office/drawing/2014/main" id="{D4F167D6-09BC-4A7A-A988-2755A29F7E37}"/>
              </a:ext>
            </a:extLst>
          </p:cNvPr>
          <p:cNvSpPr>
            <a:spLocks noGrp="1"/>
          </p:cNvSpPr>
          <p:nvPr>
            <p:ph idx="1"/>
          </p:nvPr>
        </p:nvSpPr>
        <p:spPr>
          <a:xfrm>
            <a:off x="307916" y="2443766"/>
            <a:ext cx="6851104" cy="2450584"/>
          </a:xfrm>
        </p:spPr>
        <p:txBody>
          <a:bodyPr>
            <a:normAutofit/>
          </a:bodyPr>
          <a:lstStyle/>
          <a:p>
            <a:pPr marL="0" indent="0">
              <a:buNone/>
            </a:pPr>
            <a:r>
              <a:rPr lang="en-GB" sz="2000" dirty="0"/>
              <a:t>If you have questions or queries regarding the information contained with this briefing please contact us on:</a:t>
            </a:r>
          </a:p>
          <a:p>
            <a:pPr marL="0" indent="0">
              <a:buNone/>
            </a:pPr>
            <a:r>
              <a:rPr lang="en-GB" sz="2000" dirty="0"/>
              <a:t>01323 887186, </a:t>
            </a:r>
          </a:p>
          <a:p>
            <a:pPr marL="0" indent="0">
              <a:buNone/>
            </a:pPr>
            <a:r>
              <a:rPr lang="en-GB" sz="2000" dirty="0"/>
              <a:t>or email </a:t>
            </a:r>
            <a:r>
              <a:rPr lang="en-GB" sz="2000" dirty="0">
                <a:hlinkClick r:id="rId3"/>
              </a:rPr>
              <a:t>info@prb-consulting.co.uk</a:t>
            </a:r>
            <a:r>
              <a:rPr lang="en-GB" sz="2000" dirty="0"/>
              <a:t> </a:t>
            </a:r>
          </a:p>
        </p:txBody>
      </p:sp>
    </p:spTree>
    <p:extLst>
      <p:ext uri="{BB962C8B-B14F-4D97-AF65-F5344CB8AC3E}">
        <p14:creationId xmlns:p14="http://schemas.microsoft.com/office/powerpoint/2010/main" val="3244523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4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82344"/>
            <a:ext cx="9143997"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5282344"/>
            <a:ext cx="6086475"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5282344"/>
            <a:ext cx="9143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4785" y="6052307"/>
            <a:ext cx="4191231" cy="597863"/>
          </a:xfrm>
        </p:spPr>
        <p:txBody>
          <a:bodyPr vert="horz" lIns="91440" tIns="45720" rIns="91440" bIns="45720" rtlCol="0" anchor="ctr">
            <a:normAutofit fontScale="90000"/>
          </a:bodyPr>
          <a:lstStyle/>
          <a:p>
            <a:pPr algn="l">
              <a:lnSpc>
                <a:spcPct val="90000"/>
              </a:lnSpc>
            </a:pPr>
            <a:r>
              <a:rPr lang="en-US" sz="3500" kern="1200">
                <a:solidFill>
                  <a:srgbClr val="FFFFFF"/>
                </a:solidFill>
                <a:latin typeface="+mj-lt"/>
                <a:ea typeface="+mj-ea"/>
                <a:cs typeface="+mj-cs"/>
              </a:rPr>
              <a:t>Management Of Runaway Risk </a:t>
            </a:r>
          </a:p>
        </p:txBody>
      </p:sp>
      <p:sp>
        <p:nvSpPr>
          <p:cNvPr id="6" name="Content Placeholder 5">
            <a:extLst>
              <a:ext uri="{FF2B5EF4-FFF2-40B4-BE49-F238E27FC236}">
                <a16:creationId xmlns:a16="http://schemas.microsoft.com/office/drawing/2014/main" id="{12E68DD0-BC33-4410-A9EE-7891898690C6}"/>
              </a:ext>
            </a:extLst>
          </p:cNvPr>
          <p:cNvSpPr>
            <a:spLocks noGrp="1"/>
          </p:cNvSpPr>
          <p:nvPr>
            <p:ph idx="1"/>
          </p:nvPr>
        </p:nvSpPr>
        <p:spPr>
          <a:xfrm>
            <a:off x="457196" y="199153"/>
            <a:ext cx="8229600" cy="5030047"/>
          </a:xfrm>
        </p:spPr>
        <p:txBody>
          <a:bodyPr/>
          <a:lstStyle/>
          <a:p>
            <a:pPr marL="0" indent="0">
              <a:buNone/>
            </a:pPr>
            <a:r>
              <a:rPr lang="en-GB" b="1" dirty="0"/>
              <a:t>Briefing Record</a:t>
            </a:r>
          </a:p>
          <a:p>
            <a:pPr marL="0" indent="0">
              <a:buNone/>
            </a:pPr>
            <a:endParaRPr lang="en-GB" sz="1200" dirty="0"/>
          </a:p>
        </p:txBody>
      </p:sp>
      <p:graphicFrame>
        <p:nvGraphicFramePr>
          <p:cNvPr id="8" name="Table 8">
            <a:extLst>
              <a:ext uri="{FF2B5EF4-FFF2-40B4-BE49-F238E27FC236}">
                <a16:creationId xmlns:a16="http://schemas.microsoft.com/office/drawing/2014/main" id="{42402EC6-17AA-490E-9245-7C939CB7E41B}"/>
              </a:ext>
            </a:extLst>
          </p:cNvPr>
          <p:cNvGraphicFramePr>
            <a:graphicFrameLocks noGrp="1"/>
          </p:cNvGraphicFramePr>
          <p:nvPr>
            <p:extLst>
              <p:ext uri="{D42A27DB-BD31-4B8C-83A1-F6EECF244321}">
                <p14:modId xmlns:p14="http://schemas.microsoft.com/office/powerpoint/2010/main" val="62177473"/>
              </p:ext>
            </p:extLst>
          </p:nvPr>
        </p:nvGraphicFramePr>
        <p:xfrm>
          <a:off x="611560" y="805692"/>
          <a:ext cx="7992888" cy="4450080"/>
        </p:xfrm>
        <a:graphic>
          <a:graphicData uri="http://schemas.openxmlformats.org/drawingml/2006/table">
            <a:tbl>
              <a:tblPr firstRow="1" bandRow="1">
                <a:tableStyleId>{5C22544A-7EE6-4342-B048-85BDC9FD1C3A}</a:tableStyleId>
              </a:tblPr>
              <a:tblGrid>
                <a:gridCol w="1886975">
                  <a:extLst>
                    <a:ext uri="{9D8B030D-6E8A-4147-A177-3AD203B41FA5}">
                      <a16:colId xmlns:a16="http://schemas.microsoft.com/office/drawing/2014/main" val="1477910780"/>
                    </a:ext>
                  </a:extLst>
                </a:gridCol>
                <a:gridCol w="1641417">
                  <a:extLst>
                    <a:ext uri="{9D8B030D-6E8A-4147-A177-3AD203B41FA5}">
                      <a16:colId xmlns:a16="http://schemas.microsoft.com/office/drawing/2014/main" val="3736094036"/>
                    </a:ext>
                  </a:extLst>
                </a:gridCol>
                <a:gridCol w="2160240">
                  <a:extLst>
                    <a:ext uri="{9D8B030D-6E8A-4147-A177-3AD203B41FA5}">
                      <a16:colId xmlns:a16="http://schemas.microsoft.com/office/drawing/2014/main" val="868806408"/>
                    </a:ext>
                  </a:extLst>
                </a:gridCol>
                <a:gridCol w="2304256">
                  <a:extLst>
                    <a:ext uri="{9D8B030D-6E8A-4147-A177-3AD203B41FA5}">
                      <a16:colId xmlns:a16="http://schemas.microsoft.com/office/drawing/2014/main" val="2443303081"/>
                    </a:ext>
                  </a:extLst>
                </a:gridCol>
              </a:tblGrid>
              <a:tr h="370840">
                <a:tc>
                  <a:txBody>
                    <a:bodyPr/>
                    <a:lstStyle/>
                    <a:p>
                      <a:r>
                        <a:rPr lang="en-GB" dirty="0"/>
                        <a:t>NAME</a:t>
                      </a:r>
                    </a:p>
                  </a:txBody>
                  <a:tcPr/>
                </a:tc>
                <a:tc>
                  <a:txBody>
                    <a:bodyPr/>
                    <a:lstStyle/>
                    <a:p>
                      <a:r>
                        <a:rPr lang="en-GB" dirty="0"/>
                        <a:t>DATE</a:t>
                      </a:r>
                    </a:p>
                  </a:txBody>
                  <a:tcPr/>
                </a:tc>
                <a:tc>
                  <a:txBody>
                    <a:bodyPr/>
                    <a:lstStyle/>
                    <a:p>
                      <a:r>
                        <a:rPr lang="en-GB" dirty="0"/>
                        <a:t>SENTINEL NUMBER</a:t>
                      </a:r>
                    </a:p>
                  </a:txBody>
                  <a:tcPr/>
                </a:tc>
                <a:tc>
                  <a:txBody>
                    <a:bodyPr/>
                    <a:lstStyle/>
                    <a:p>
                      <a:r>
                        <a:rPr lang="en-GB" dirty="0"/>
                        <a:t>SIGNATURE</a:t>
                      </a:r>
                    </a:p>
                  </a:txBody>
                  <a:tcPr/>
                </a:tc>
                <a:extLst>
                  <a:ext uri="{0D108BD9-81ED-4DB2-BD59-A6C34878D82A}">
                    <a16:rowId xmlns:a16="http://schemas.microsoft.com/office/drawing/2014/main" val="4274331549"/>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35411456"/>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179945828"/>
                  </a:ext>
                </a:extLst>
              </a:tr>
              <a:tr h="37084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307688433"/>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859812836"/>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179009582"/>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459766243"/>
                  </a:ext>
                </a:extLst>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4203466790"/>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2412594"/>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280020462"/>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39720018"/>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06333354"/>
                  </a:ext>
                </a:extLst>
              </a:tr>
            </a:tbl>
          </a:graphicData>
        </a:graphic>
      </p:graphicFrame>
    </p:spTree>
    <p:extLst>
      <p:ext uri="{BB962C8B-B14F-4D97-AF65-F5344CB8AC3E}">
        <p14:creationId xmlns:p14="http://schemas.microsoft.com/office/powerpoint/2010/main" val="269768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1052736"/>
            <a:ext cx="8208912" cy="3539430"/>
          </a:xfrm>
          <a:prstGeom prst="rect">
            <a:avLst/>
          </a:prstGeom>
          <a:noFill/>
        </p:spPr>
        <p:txBody>
          <a:bodyPr wrap="square" rtlCol="0">
            <a:spAutoFit/>
          </a:bodyPr>
          <a:lstStyle/>
          <a:p>
            <a:pPr algn="ctr"/>
            <a:r>
              <a:rPr lang="en-GB" sz="2800" b="1" dirty="0">
                <a:solidFill>
                  <a:schemeClr val="tx2"/>
                </a:solidFill>
              </a:rPr>
              <a:t>This is a technical briefing issued by Network Rail regarding the risk of ‘runaway’ plant.</a:t>
            </a:r>
          </a:p>
          <a:p>
            <a:pPr algn="ctr"/>
            <a:endParaRPr lang="en-GB" sz="2800" b="1" dirty="0">
              <a:solidFill>
                <a:schemeClr val="tx2"/>
              </a:solidFill>
            </a:endParaRPr>
          </a:p>
          <a:p>
            <a:pPr algn="ctr"/>
            <a:r>
              <a:rPr lang="en-GB" sz="2800" b="1" dirty="0">
                <a:solidFill>
                  <a:schemeClr val="tx2"/>
                </a:solidFill>
              </a:rPr>
              <a:t>This briefing </a:t>
            </a:r>
            <a:r>
              <a:rPr lang="en-GB" sz="2800" b="1" u="sng" dirty="0">
                <a:solidFill>
                  <a:schemeClr val="tx2"/>
                </a:solidFill>
              </a:rPr>
              <a:t>MUST</a:t>
            </a:r>
            <a:r>
              <a:rPr lang="en-GB" sz="2800" b="1" dirty="0">
                <a:solidFill>
                  <a:schemeClr val="tx2"/>
                </a:solidFill>
              </a:rPr>
              <a:t> be provided to all Sentinel Card holders on or before 1</a:t>
            </a:r>
            <a:r>
              <a:rPr lang="en-GB" sz="2800" b="1" baseline="30000" dirty="0">
                <a:solidFill>
                  <a:schemeClr val="tx2"/>
                </a:solidFill>
              </a:rPr>
              <a:t>st</a:t>
            </a:r>
            <a:r>
              <a:rPr lang="en-GB" sz="2800" b="1" dirty="0">
                <a:solidFill>
                  <a:schemeClr val="tx2"/>
                </a:solidFill>
              </a:rPr>
              <a:t> March 2021</a:t>
            </a:r>
          </a:p>
          <a:p>
            <a:pPr algn="ctr"/>
            <a:endParaRPr lang="en-GB" sz="2800" b="1" dirty="0">
              <a:solidFill>
                <a:schemeClr val="tx2"/>
              </a:solidFill>
            </a:endParaRPr>
          </a:p>
          <a:p>
            <a:pPr algn="ctr"/>
            <a:r>
              <a:rPr lang="en-GB" sz="2800" b="1" dirty="0">
                <a:solidFill>
                  <a:schemeClr val="tx2"/>
                </a:solidFill>
              </a:rPr>
              <a:t>Ensure all Sentinel Cardholders sign the briefing record once they have received this briefing</a:t>
            </a:r>
          </a:p>
        </p:txBody>
      </p:sp>
      <p:graphicFrame>
        <p:nvGraphicFramePr>
          <p:cNvPr id="2" name="Object 1">
            <a:extLst>
              <a:ext uri="{FF2B5EF4-FFF2-40B4-BE49-F238E27FC236}">
                <a16:creationId xmlns:a16="http://schemas.microsoft.com/office/drawing/2014/main" id="{57BE135B-02E2-4605-829D-C93351814303}"/>
              </a:ext>
            </a:extLst>
          </p:cNvPr>
          <p:cNvGraphicFramePr>
            <a:graphicFrameLocks noChangeAspect="1"/>
          </p:cNvGraphicFramePr>
          <p:nvPr/>
        </p:nvGraphicFramePr>
        <p:xfrm>
          <a:off x="6156176" y="116632"/>
          <a:ext cx="2667000" cy="847725"/>
        </p:xfrm>
        <a:graphic>
          <a:graphicData uri="http://schemas.openxmlformats.org/presentationml/2006/ole">
            <mc:AlternateContent xmlns:mc="http://schemas.openxmlformats.org/markup-compatibility/2006">
              <mc:Choice xmlns:v="urn:schemas-microsoft-com:vml" Requires="v">
                <p:oleObj name="Acrobat Document" r:id="rId3" imgW="2666904" imgH="847526" progId="AcroExch.Document.DC">
                  <p:embed/>
                </p:oleObj>
              </mc:Choice>
              <mc:Fallback>
                <p:oleObj name="Acrobat Document" r:id="rId3" imgW="2666904" imgH="847526" progId="AcroExch.Document.DC">
                  <p:embed/>
                  <p:pic>
                    <p:nvPicPr>
                      <p:cNvPr id="2" name="Object 1">
                        <a:extLst>
                          <a:ext uri="{FF2B5EF4-FFF2-40B4-BE49-F238E27FC236}">
                            <a16:creationId xmlns:a16="http://schemas.microsoft.com/office/drawing/2014/main" id="{57BE135B-02E2-4605-829D-C93351814303}"/>
                          </a:ext>
                        </a:extLst>
                      </p:cNvPr>
                      <p:cNvPicPr/>
                      <p:nvPr/>
                    </p:nvPicPr>
                    <p:blipFill>
                      <a:blip r:embed="rId4"/>
                      <a:stretch>
                        <a:fillRect/>
                      </a:stretch>
                    </p:blipFill>
                    <p:spPr>
                      <a:xfrm>
                        <a:off x="6156176" y="116632"/>
                        <a:ext cx="2667000" cy="847725"/>
                      </a:xfrm>
                      <a:prstGeom prst="rect">
                        <a:avLst/>
                      </a:prstGeom>
                    </p:spPr>
                  </p:pic>
                </p:oleObj>
              </mc:Fallback>
            </mc:AlternateContent>
          </a:graphicData>
        </a:graphic>
      </p:graphicFrame>
      <p:pic>
        <p:nvPicPr>
          <p:cNvPr id="4" name="Picture 3">
            <a:extLst>
              <a:ext uri="{FF2B5EF4-FFF2-40B4-BE49-F238E27FC236}">
                <a16:creationId xmlns:a16="http://schemas.microsoft.com/office/drawing/2014/main" id="{87F55EB8-EE61-4723-B85D-282B21C4AE68}"/>
              </a:ext>
            </a:extLst>
          </p:cNvPr>
          <p:cNvPicPr>
            <a:picLocks noChangeAspect="1"/>
          </p:cNvPicPr>
          <p:nvPr/>
        </p:nvPicPr>
        <p:blipFill>
          <a:blip r:embed="rId5"/>
          <a:stretch>
            <a:fillRect/>
          </a:stretch>
        </p:blipFill>
        <p:spPr>
          <a:xfrm>
            <a:off x="2051720" y="4725144"/>
            <a:ext cx="4752975" cy="1914525"/>
          </a:xfrm>
          <a:prstGeom prst="rect">
            <a:avLst/>
          </a:prstGeom>
        </p:spPr>
      </p:pic>
    </p:spTree>
    <p:extLst>
      <p:ext uri="{BB962C8B-B14F-4D97-AF65-F5344CB8AC3E}">
        <p14:creationId xmlns:p14="http://schemas.microsoft.com/office/powerpoint/2010/main" val="79701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fontScale="90000"/>
          </a:bodyPr>
          <a:lstStyle/>
          <a:p>
            <a:r>
              <a:rPr lang="en-GB" sz="3850" dirty="0"/>
              <a:t>Management Of Runaway Risk </a:t>
            </a:r>
          </a:p>
        </p:txBody>
      </p:sp>
      <p:sp>
        <p:nvSpPr>
          <p:cNvPr id="11" name="Content Placeholder 10">
            <a:extLst>
              <a:ext uri="{FF2B5EF4-FFF2-40B4-BE49-F238E27FC236}">
                <a16:creationId xmlns:a16="http://schemas.microsoft.com/office/drawing/2014/main" id="{9A7A57F4-FD50-4B77-9833-1FEFA88318B0}"/>
              </a:ext>
            </a:extLst>
          </p:cNvPr>
          <p:cNvSpPr>
            <a:spLocks noGrp="1"/>
          </p:cNvSpPr>
          <p:nvPr>
            <p:ph idx="1"/>
          </p:nvPr>
        </p:nvSpPr>
        <p:spPr>
          <a:xfrm>
            <a:off x="395536" y="1988840"/>
            <a:ext cx="5899202" cy="4334518"/>
          </a:xfrm>
        </p:spPr>
        <p:txBody>
          <a:bodyPr anchor="ctr">
            <a:normAutofit lnSpcReduction="10000"/>
          </a:bodyPr>
          <a:lstStyle/>
          <a:p>
            <a:r>
              <a:rPr lang="en-GB" sz="2100" dirty="0"/>
              <a:t>Following the </a:t>
            </a:r>
            <a:r>
              <a:rPr lang="en-GB" sz="2100" dirty="0" err="1"/>
              <a:t>Tebay</a:t>
            </a:r>
            <a:r>
              <a:rPr lang="en-GB" sz="2100" dirty="0"/>
              <a:t> accident on 15 February 2004, and the subsequent ORR requirements for Network Rail to improve the arrangements for dealing with runaway risk, Network Rail and the Trade Unions agreed to work together on a workstream focussed on the potential risk of runaways by Rail Mounted Plant. </a:t>
            </a:r>
          </a:p>
          <a:p>
            <a:endParaRPr lang="en-GB" sz="2100" dirty="0"/>
          </a:p>
          <a:p>
            <a:r>
              <a:rPr lang="en-GB" sz="2100" dirty="0"/>
              <a:t>Network Rail and the Trade Unions discussed and agreed a formal hierarchy of controls that would eliminate or reduce the risks associated with runaways in possessions. The arrangements are now to be included as a supporting module 05 to the NR/L2/OHS/019 standard</a:t>
            </a:r>
          </a:p>
          <a:p>
            <a:endParaRPr lang="en-US" sz="2100" dirty="0"/>
          </a:p>
        </p:txBody>
      </p:sp>
      <p:sp>
        <p:nvSpPr>
          <p:cNvPr id="4" name="Footer Placeholder 3"/>
          <p:cNvSpPr>
            <a:spLocks noGrp="1"/>
          </p:cNvSpPr>
          <p:nvPr>
            <p:ph type="ftr" sz="quarter" idx="11"/>
          </p:nvPr>
        </p:nvSpPr>
        <p:spPr>
          <a:xfrm>
            <a:off x="307916" y="6423463"/>
            <a:ext cx="3670627" cy="273844"/>
          </a:xfrm>
        </p:spPr>
        <p:txBody>
          <a:bodyPr>
            <a:normAutofit/>
          </a:bodyPr>
          <a:lstStyle/>
          <a:p>
            <a:pPr algn="l">
              <a:spcAft>
                <a:spcPts val="600"/>
              </a:spcAft>
            </a:pPr>
            <a:r>
              <a:rPr lang="en-GB" sz="920" dirty="0">
                <a:solidFill>
                  <a:schemeClr val="tx1">
                    <a:lumMod val="75000"/>
                    <a:lumOff val="25000"/>
                  </a:schemeClr>
                </a:solidFill>
              </a:rPr>
              <a:t>Version: 2.0 January 2021</a:t>
            </a:r>
          </a:p>
        </p:txBody>
      </p:sp>
      <p:sp>
        <p:nvSpPr>
          <p:cNvPr id="14" name="Rectangle 1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Oval 1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Content Placeholder 5">
            <a:extLst>
              <a:ext uri="{FF2B5EF4-FFF2-40B4-BE49-F238E27FC236}">
                <a16:creationId xmlns:a16="http://schemas.microsoft.com/office/drawing/2014/main" id="{8E9648C3-C052-4148-A184-22BB9C9084D5}"/>
              </a:ext>
            </a:extLst>
          </p:cNvPr>
          <p:cNvPicPr>
            <a:picLocks noChangeAspect="1"/>
          </p:cNvPicPr>
          <p:nvPr/>
        </p:nvPicPr>
        <p:blipFill>
          <a:blip r:embed="rId3"/>
          <a:stretch>
            <a:fillRect/>
          </a:stretch>
        </p:blipFill>
        <p:spPr>
          <a:xfrm>
            <a:off x="6465356" y="3204679"/>
            <a:ext cx="1462672" cy="464379"/>
          </a:xfrm>
          <a:prstGeom prst="rect">
            <a:avLst/>
          </a:prstGeom>
        </p:spPr>
      </p:pic>
    </p:spTree>
    <p:extLst>
      <p:ext uri="{BB962C8B-B14F-4D97-AF65-F5344CB8AC3E}">
        <p14:creationId xmlns:p14="http://schemas.microsoft.com/office/powerpoint/2010/main" val="2091075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fontScale="90000"/>
          </a:bodyPr>
          <a:lstStyle/>
          <a:p>
            <a:r>
              <a:rPr lang="en-GB" sz="3850" dirty="0"/>
              <a:t>Management Of Runaway Risk </a:t>
            </a:r>
          </a:p>
        </p:txBody>
      </p:sp>
      <p:sp>
        <p:nvSpPr>
          <p:cNvPr id="3" name="Content Placeholder 2"/>
          <p:cNvSpPr>
            <a:spLocks noGrp="1"/>
          </p:cNvSpPr>
          <p:nvPr>
            <p:ph idx="1"/>
          </p:nvPr>
        </p:nvSpPr>
        <p:spPr>
          <a:xfrm>
            <a:off x="279915" y="1556793"/>
            <a:ext cx="5605628" cy="4459378"/>
          </a:xfrm>
        </p:spPr>
        <p:txBody>
          <a:bodyPr anchor="ctr">
            <a:normAutofit/>
          </a:bodyPr>
          <a:lstStyle/>
          <a:p>
            <a:pPr marL="0" indent="0">
              <a:buNone/>
            </a:pPr>
            <a:r>
              <a:rPr lang="en-GB" sz="2100" dirty="0"/>
              <a:t>Module 05 aligns with section 9.2 of the current NR/L2/OHS/019 standard, and includes:</a:t>
            </a:r>
          </a:p>
          <a:p>
            <a:r>
              <a:rPr lang="en-GB" sz="2100" dirty="0"/>
              <a:t>Additional definitions relating to runaway risk</a:t>
            </a:r>
          </a:p>
          <a:p>
            <a:r>
              <a:rPr lang="en-GB" sz="2100" dirty="0"/>
              <a:t>Responsibilities and actions of those that create the risk</a:t>
            </a:r>
          </a:p>
          <a:p>
            <a:r>
              <a:rPr lang="en-GB" sz="2100" dirty="0"/>
              <a:t>Responsibilities and actions of those that are exposed to the risk</a:t>
            </a:r>
          </a:p>
          <a:p>
            <a:r>
              <a:rPr lang="en-GB" sz="2100" dirty="0"/>
              <a:t>Hierarchy of control measures to remove or reduce the risk, included in a flowchart format</a:t>
            </a:r>
          </a:p>
          <a:p>
            <a:r>
              <a:rPr lang="en-GB" sz="2100" dirty="0"/>
              <a:t>Appointed Watchman and the limitations placed upon the deployment of a watchman.</a:t>
            </a:r>
          </a:p>
          <a:p>
            <a:endParaRPr lang="en-GB" sz="2100" dirty="0"/>
          </a:p>
        </p:txBody>
      </p:sp>
      <p:sp>
        <p:nvSpPr>
          <p:cNvPr id="4" name="Footer Placeholder 3"/>
          <p:cNvSpPr>
            <a:spLocks noGrp="1"/>
          </p:cNvSpPr>
          <p:nvPr>
            <p:ph type="ftr" sz="quarter" idx="11"/>
          </p:nvPr>
        </p:nvSpPr>
        <p:spPr>
          <a:xfrm>
            <a:off x="307916" y="6423463"/>
            <a:ext cx="3670627" cy="273844"/>
          </a:xfrm>
        </p:spPr>
        <p:txBody>
          <a:bodyPr>
            <a:normAutofit/>
          </a:bodyPr>
          <a:lstStyle/>
          <a:p>
            <a:pPr algn="l">
              <a:spcAft>
                <a:spcPts val="600"/>
              </a:spcAft>
            </a:pPr>
            <a:r>
              <a:rPr lang="en-GB" sz="920" dirty="0">
                <a:solidFill>
                  <a:schemeClr val="tx1">
                    <a:lumMod val="75000"/>
                    <a:lumOff val="25000"/>
                  </a:schemeClr>
                </a:solidFill>
              </a:rPr>
              <a:t>Version: 2.0 January 2021</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Picture 6">
            <a:extLst>
              <a:ext uri="{FF2B5EF4-FFF2-40B4-BE49-F238E27FC236}">
                <a16:creationId xmlns:a16="http://schemas.microsoft.com/office/drawing/2014/main" id="{A052CE6C-EE04-4AD3-9E43-9D110715F8D7}"/>
              </a:ext>
            </a:extLst>
          </p:cNvPr>
          <p:cNvPicPr>
            <a:picLocks noChangeAspect="1"/>
          </p:cNvPicPr>
          <p:nvPr/>
        </p:nvPicPr>
        <p:blipFill>
          <a:blip r:embed="rId2"/>
          <a:stretch>
            <a:fillRect/>
          </a:stretch>
        </p:blipFill>
        <p:spPr>
          <a:xfrm>
            <a:off x="6465356" y="3204679"/>
            <a:ext cx="1462672" cy="464379"/>
          </a:xfrm>
          <a:prstGeom prst="rect">
            <a:avLst/>
          </a:prstGeom>
        </p:spPr>
      </p:pic>
    </p:spTree>
    <p:extLst>
      <p:ext uri="{BB962C8B-B14F-4D97-AF65-F5344CB8AC3E}">
        <p14:creationId xmlns:p14="http://schemas.microsoft.com/office/powerpoint/2010/main" val="107815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fontScale="90000"/>
          </a:bodyPr>
          <a:lstStyle/>
          <a:p>
            <a:r>
              <a:rPr lang="en-GB" sz="3850" dirty="0"/>
              <a:t>Management Of Runaway Risk </a:t>
            </a:r>
          </a:p>
        </p:txBody>
      </p:sp>
      <p:sp>
        <p:nvSpPr>
          <p:cNvPr id="4" name="Footer Placeholder 3"/>
          <p:cNvSpPr>
            <a:spLocks noGrp="1"/>
          </p:cNvSpPr>
          <p:nvPr>
            <p:ph type="ftr" sz="quarter" idx="11"/>
          </p:nvPr>
        </p:nvSpPr>
        <p:spPr>
          <a:xfrm>
            <a:off x="307916" y="6423463"/>
            <a:ext cx="3670627" cy="273844"/>
          </a:xfrm>
        </p:spPr>
        <p:txBody>
          <a:bodyPr>
            <a:normAutofit/>
          </a:bodyPr>
          <a:lstStyle/>
          <a:p>
            <a:pPr algn="l">
              <a:spcAft>
                <a:spcPts val="600"/>
              </a:spcAft>
            </a:pPr>
            <a:r>
              <a:rPr lang="en-GB" sz="920" dirty="0">
                <a:solidFill>
                  <a:schemeClr val="tx1">
                    <a:lumMod val="75000"/>
                    <a:lumOff val="25000"/>
                  </a:schemeClr>
                </a:solidFill>
              </a:rPr>
              <a:t>Version: 2.0 January 2021</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Picture 6">
            <a:extLst>
              <a:ext uri="{FF2B5EF4-FFF2-40B4-BE49-F238E27FC236}">
                <a16:creationId xmlns:a16="http://schemas.microsoft.com/office/drawing/2014/main" id="{A052CE6C-EE04-4AD3-9E43-9D110715F8D7}"/>
              </a:ext>
            </a:extLst>
          </p:cNvPr>
          <p:cNvPicPr>
            <a:picLocks noChangeAspect="1"/>
          </p:cNvPicPr>
          <p:nvPr/>
        </p:nvPicPr>
        <p:blipFill>
          <a:blip r:embed="rId2"/>
          <a:stretch>
            <a:fillRect/>
          </a:stretch>
        </p:blipFill>
        <p:spPr>
          <a:xfrm>
            <a:off x="6465356" y="3204679"/>
            <a:ext cx="1462672" cy="464379"/>
          </a:xfrm>
          <a:prstGeom prst="rect">
            <a:avLst/>
          </a:prstGeom>
        </p:spPr>
      </p:pic>
      <p:graphicFrame>
        <p:nvGraphicFramePr>
          <p:cNvPr id="8" name="Content Placeholder 7">
            <a:extLst>
              <a:ext uri="{FF2B5EF4-FFF2-40B4-BE49-F238E27FC236}">
                <a16:creationId xmlns:a16="http://schemas.microsoft.com/office/drawing/2014/main" id="{F0CA3E61-E9B8-4D8B-A776-120051E1787D}"/>
              </a:ext>
            </a:extLst>
          </p:cNvPr>
          <p:cNvGraphicFramePr>
            <a:graphicFrameLocks noGrp="1"/>
          </p:cNvGraphicFramePr>
          <p:nvPr>
            <p:ph idx="1"/>
            <p:extLst>
              <p:ext uri="{D42A27DB-BD31-4B8C-83A1-F6EECF244321}">
                <p14:modId xmlns:p14="http://schemas.microsoft.com/office/powerpoint/2010/main" val="3762524542"/>
              </p:ext>
            </p:extLst>
          </p:nvPr>
        </p:nvGraphicFramePr>
        <p:xfrm>
          <a:off x="179512" y="1750920"/>
          <a:ext cx="8604448" cy="4419600"/>
        </p:xfrm>
        <a:graphic>
          <a:graphicData uri="http://schemas.openxmlformats.org/drawingml/2006/table">
            <a:tbl>
              <a:tblPr firstRow="1" firstCol="1" bandRow="1">
                <a:tableStyleId>{5C22544A-7EE6-4342-B048-85BDC9FD1C3A}</a:tableStyleId>
              </a:tblPr>
              <a:tblGrid>
                <a:gridCol w="2871873">
                  <a:extLst>
                    <a:ext uri="{9D8B030D-6E8A-4147-A177-3AD203B41FA5}">
                      <a16:colId xmlns:a16="http://schemas.microsoft.com/office/drawing/2014/main" val="582659530"/>
                    </a:ext>
                  </a:extLst>
                </a:gridCol>
                <a:gridCol w="5732575">
                  <a:extLst>
                    <a:ext uri="{9D8B030D-6E8A-4147-A177-3AD203B41FA5}">
                      <a16:colId xmlns:a16="http://schemas.microsoft.com/office/drawing/2014/main" val="3620686198"/>
                    </a:ext>
                  </a:extLst>
                </a:gridCol>
              </a:tblGrid>
              <a:tr h="4217956">
                <a:tc>
                  <a:txBody>
                    <a:bodyPr/>
                    <a:lstStyle/>
                    <a:p>
                      <a:pPr>
                        <a:spcBef>
                          <a:spcPts val="300"/>
                        </a:spcBef>
                        <a:spcAft>
                          <a:spcPts val="300"/>
                        </a:spcAft>
                      </a:pPr>
                      <a:r>
                        <a:rPr lang="en-GB" sz="2000" dirty="0">
                          <a:effectLst/>
                        </a:rPr>
                        <a:t> </a:t>
                      </a:r>
                    </a:p>
                    <a:p>
                      <a:pPr>
                        <a:spcBef>
                          <a:spcPts val="300"/>
                        </a:spcBef>
                        <a:spcAft>
                          <a:spcPts val="300"/>
                        </a:spcAft>
                      </a:pPr>
                      <a:r>
                        <a:rPr lang="en-GB" sz="2000" dirty="0">
                          <a:effectLst/>
                        </a:rPr>
                        <a:t> </a:t>
                      </a:r>
                    </a:p>
                    <a:p>
                      <a:pPr>
                        <a:spcBef>
                          <a:spcPts val="300"/>
                        </a:spcBef>
                        <a:spcAft>
                          <a:spcPts val="300"/>
                        </a:spcAft>
                      </a:pPr>
                      <a:r>
                        <a:rPr lang="en-GB" sz="2000" dirty="0">
                          <a:effectLst/>
                        </a:rPr>
                        <a:t> </a:t>
                      </a:r>
                    </a:p>
                    <a:p>
                      <a:pPr>
                        <a:spcBef>
                          <a:spcPts val="300"/>
                        </a:spcBef>
                        <a:spcAft>
                          <a:spcPts val="300"/>
                        </a:spcAft>
                      </a:pPr>
                      <a:r>
                        <a:rPr lang="en-GB" sz="2000" dirty="0">
                          <a:effectLst/>
                        </a:rPr>
                        <a:t>Runaway</a:t>
                      </a:r>
                    </a:p>
                    <a:p>
                      <a:pPr>
                        <a:spcBef>
                          <a:spcPts val="300"/>
                        </a:spcBef>
                        <a:spcAft>
                          <a:spcPts val="300"/>
                        </a:spcAft>
                      </a:pPr>
                      <a:r>
                        <a:rPr lang="en-GB" sz="2000" dirty="0">
                          <a:effectLst/>
                        </a:rPr>
                        <a:t> </a:t>
                      </a:r>
                    </a:p>
                    <a:p>
                      <a:pPr>
                        <a:spcAft>
                          <a:spcPts val="0"/>
                        </a:spcAft>
                      </a:pPr>
                      <a:r>
                        <a:rPr lang="en-GB" sz="2000" dirty="0">
                          <a:effectLst/>
                        </a:rPr>
                        <a:t> </a:t>
                      </a:r>
                    </a:p>
                    <a:p>
                      <a:pPr>
                        <a:spcAft>
                          <a:spcPts val="0"/>
                        </a:spcAft>
                      </a:pPr>
                      <a:r>
                        <a:rPr lang="en-GB" sz="2000" dirty="0">
                          <a:effectLst/>
                        </a:rPr>
                        <a:t>Rail mounted plant</a:t>
                      </a:r>
                    </a:p>
                    <a:p>
                      <a:pPr>
                        <a:spcBef>
                          <a:spcPts val="300"/>
                        </a:spcBef>
                        <a:spcAft>
                          <a:spcPts val="300"/>
                        </a:spcAft>
                      </a:pPr>
                      <a:r>
                        <a:rPr lang="en-GB" sz="2000" dirty="0">
                          <a:effectLst/>
                        </a:rPr>
                        <a:t> </a:t>
                      </a:r>
                    </a:p>
                    <a:p>
                      <a:pPr>
                        <a:spcBef>
                          <a:spcPts val="300"/>
                        </a:spcBef>
                        <a:spcAft>
                          <a:spcPts val="300"/>
                        </a:spcAft>
                      </a:pPr>
                      <a:r>
                        <a:rPr lang="en-GB" sz="2000" dirty="0">
                          <a:effectLst/>
                        </a:rPr>
                        <a:t> </a:t>
                      </a:r>
                    </a:p>
                    <a:p>
                      <a:pPr>
                        <a:spcBef>
                          <a:spcPts val="300"/>
                        </a:spcBef>
                        <a:spcAft>
                          <a:spcPts val="300"/>
                        </a:spcAft>
                      </a:pPr>
                      <a:r>
                        <a:rPr lang="en-GB" sz="2000" dirty="0">
                          <a:effectLst/>
                        </a:rPr>
                        <a:t> </a:t>
                      </a:r>
                    </a:p>
                    <a:p>
                      <a:pPr>
                        <a:spcBef>
                          <a:spcPts val="300"/>
                        </a:spcBef>
                        <a:spcAft>
                          <a:spcPts val="300"/>
                        </a:spcAft>
                      </a:pPr>
                      <a:r>
                        <a:rPr lang="en-GB" sz="2000" dirty="0">
                          <a:effectLst/>
                        </a:rPr>
                        <a:t>Watchman</a:t>
                      </a:r>
                    </a:p>
                    <a:p>
                      <a:pPr>
                        <a:spcBef>
                          <a:spcPts val="300"/>
                        </a:spcBef>
                        <a:spcAft>
                          <a:spcPts val="300"/>
                        </a:spcAft>
                      </a:pPr>
                      <a:r>
                        <a:rPr lang="en-GB" sz="2000" dirty="0">
                          <a:effectLst/>
                        </a:rPr>
                        <a:t> </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See the definitions in NR/L2/OHS/019. The following definitions apply to module 05 only:</a:t>
                      </a:r>
                    </a:p>
                    <a:p>
                      <a:pPr>
                        <a:spcBef>
                          <a:spcPts val="300"/>
                        </a:spcBef>
                        <a:spcAft>
                          <a:spcPts val="300"/>
                        </a:spcAft>
                      </a:pPr>
                      <a:r>
                        <a:rPr lang="en-GB" sz="2000" dirty="0">
                          <a:effectLst/>
                        </a:rPr>
                        <a:t> </a:t>
                      </a:r>
                    </a:p>
                    <a:p>
                      <a:pPr>
                        <a:spcBef>
                          <a:spcPts val="300"/>
                        </a:spcBef>
                        <a:spcAft>
                          <a:spcPts val="300"/>
                        </a:spcAft>
                      </a:pPr>
                      <a:r>
                        <a:rPr lang="en-GB" sz="2000" dirty="0">
                          <a:effectLst/>
                        </a:rPr>
                        <a:t>The unauthorised and uncontrolled movement of Rail Mounted Plant.</a:t>
                      </a:r>
                    </a:p>
                    <a:p>
                      <a:pPr>
                        <a:spcAft>
                          <a:spcPts val="0"/>
                        </a:spcAft>
                      </a:pPr>
                      <a:r>
                        <a:rPr lang="en-GB" sz="2000" dirty="0">
                          <a:effectLst/>
                        </a:rPr>
                        <a:t> </a:t>
                      </a:r>
                    </a:p>
                    <a:p>
                      <a:pPr>
                        <a:spcAft>
                          <a:spcPts val="0"/>
                        </a:spcAft>
                      </a:pPr>
                      <a:r>
                        <a:rPr lang="en-GB" sz="2000" dirty="0">
                          <a:effectLst/>
                        </a:rPr>
                        <a:t>Any plant that has rail wheels or runners that can run on the track either self-propelled or manually propelled. This includes on track machines, on track plant, trolleys, skates, scooters, etc. (as per NR/L2/RMVP/0200)</a:t>
                      </a:r>
                    </a:p>
                    <a:p>
                      <a:pPr>
                        <a:spcAft>
                          <a:spcPts val="0"/>
                        </a:spcAft>
                      </a:pPr>
                      <a:r>
                        <a:rPr lang="en-GB" sz="2000" dirty="0">
                          <a:effectLst/>
                        </a:rPr>
                        <a:t> </a:t>
                      </a:r>
                    </a:p>
                    <a:p>
                      <a:pPr>
                        <a:spcAft>
                          <a:spcPts val="0"/>
                        </a:spcAft>
                      </a:pPr>
                      <a:r>
                        <a:rPr lang="en-GB" sz="2000" dirty="0">
                          <a:effectLst/>
                        </a:rPr>
                        <a:t>Person appointed to warn of an approaching runaway </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3444949"/>
                  </a:ext>
                </a:extLst>
              </a:tr>
            </a:tbl>
          </a:graphicData>
        </a:graphic>
      </p:graphicFrame>
    </p:spTree>
    <p:extLst>
      <p:ext uri="{BB962C8B-B14F-4D97-AF65-F5344CB8AC3E}">
        <p14:creationId xmlns:p14="http://schemas.microsoft.com/office/powerpoint/2010/main" val="169404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fontScale="90000"/>
          </a:bodyPr>
          <a:lstStyle/>
          <a:p>
            <a:r>
              <a:rPr lang="en-GB" sz="3850" dirty="0"/>
              <a:t>Management Of Runaway Risk </a:t>
            </a:r>
          </a:p>
        </p:txBody>
      </p:sp>
      <p:sp>
        <p:nvSpPr>
          <p:cNvPr id="3" name="Content Placeholder 2"/>
          <p:cNvSpPr>
            <a:spLocks noGrp="1"/>
          </p:cNvSpPr>
          <p:nvPr>
            <p:ph idx="1"/>
          </p:nvPr>
        </p:nvSpPr>
        <p:spPr>
          <a:xfrm>
            <a:off x="307916" y="1681652"/>
            <a:ext cx="5836165" cy="4627667"/>
          </a:xfrm>
        </p:spPr>
        <p:txBody>
          <a:bodyPr anchor="ctr">
            <a:normAutofit lnSpcReduction="10000"/>
          </a:bodyPr>
          <a:lstStyle/>
          <a:p>
            <a:pPr marL="0" indent="0">
              <a:buNone/>
            </a:pPr>
            <a:r>
              <a:rPr lang="en-GB" sz="2100" b="1" dirty="0"/>
              <a:t>Locations with specific runaway risks</a:t>
            </a:r>
          </a:p>
          <a:p>
            <a:endParaRPr lang="en-GB" sz="2100" dirty="0"/>
          </a:p>
          <a:p>
            <a:r>
              <a:rPr lang="en-GB" sz="2100" dirty="0"/>
              <a:t>A site of work is deemed at risk from runaways where rail mounted plant is to be used and the following conditions apply: </a:t>
            </a:r>
          </a:p>
          <a:p>
            <a:r>
              <a:rPr lang="en-GB" sz="2100" dirty="0"/>
              <a:t>the site of work is on a gradient steeper than 1 in 100 or has a gradient steeper than 1 in 100 within 5 miles of the site of work;</a:t>
            </a:r>
          </a:p>
          <a:p>
            <a:r>
              <a:rPr lang="en-GB" sz="2100" dirty="0"/>
              <a:t>the site of work is in a possession; and</a:t>
            </a:r>
          </a:p>
          <a:p>
            <a:r>
              <a:rPr lang="en-GB" sz="2100" dirty="0"/>
              <a:t>work is taking place on or near the line.</a:t>
            </a:r>
          </a:p>
          <a:p>
            <a:r>
              <a:rPr lang="en-GB" sz="2100" dirty="0"/>
              <a:t>Note: The requirement for the site of work to be static has been removed as both static and moving sites are equally at risk from potential runaways </a:t>
            </a:r>
          </a:p>
          <a:p>
            <a:endParaRPr lang="en-GB" sz="2100" dirty="0"/>
          </a:p>
        </p:txBody>
      </p:sp>
      <p:sp>
        <p:nvSpPr>
          <p:cNvPr id="4" name="Footer Placeholder 3"/>
          <p:cNvSpPr>
            <a:spLocks noGrp="1"/>
          </p:cNvSpPr>
          <p:nvPr>
            <p:ph type="ftr" sz="quarter" idx="11"/>
          </p:nvPr>
        </p:nvSpPr>
        <p:spPr>
          <a:xfrm>
            <a:off x="307916" y="6423463"/>
            <a:ext cx="3670627" cy="273844"/>
          </a:xfrm>
        </p:spPr>
        <p:txBody>
          <a:bodyPr>
            <a:normAutofit/>
          </a:bodyPr>
          <a:lstStyle/>
          <a:p>
            <a:pPr algn="l">
              <a:spcAft>
                <a:spcPts val="600"/>
              </a:spcAft>
            </a:pPr>
            <a:r>
              <a:rPr lang="en-GB" sz="920" dirty="0">
                <a:solidFill>
                  <a:schemeClr val="tx1">
                    <a:lumMod val="75000"/>
                    <a:lumOff val="25000"/>
                  </a:schemeClr>
                </a:solidFill>
              </a:rPr>
              <a:t>Version: 2.0 January 2021</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Picture 6">
            <a:extLst>
              <a:ext uri="{FF2B5EF4-FFF2-40B4-BE49-F238E27FC236}">
                <a16:creationId xmlns:a16="http://schemas.microsoft.com/office/drawing/2014/main" id="{A052CE6C-EE04-4AD3-9E43-9D110715F8D7}"/>
              </a:ext>
            </a:extLst>
          </p:cNvPr>
          <p:cNvPicPr>
            <a:picLocks noChangeAspect="1"/>
          </p:cNvPicPr>
          <p:nvPr/>
        </p:nvPicPr>
        <p:blipFill>
          <a:blip r:embed="rId2"/>
          <a:stretch>
            <a:fillRect/>
          </a:stretch>
        </p:blipFill>
        <p:spPr>
          <a:xfrm>
            <a:off x="6465356" y="3204679"/>
            <a:ext cx="1462672" cy="464379"/>
          </a:xfrm>
          <a:prstGeom prst="rect">
            <a:avLst/>
          </a:prstGeom>
        </p:spPr>
      </p:pic>
    </p:spTree>
    <p:extLst>
      <p:ext uri="{BB962C8B-B14F-4D97-AF65-F5344CB8AC3E}">
        <p14:creationId xmlns:p14="http://schemas.microsoft.com/office/powerpoint/2010/main" val="3160883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fontScale="90000"/>
          </a:bodyPr>
          <a:lstStyle/>
          <a:p>
            <a:r>
              <a:rPr lang="en-GB" sz="3850" dirty="0"/>
              <a:t>Management Of Runaway Risk </a:t>
            </a:r>
          </a:p>
        </p:txBody>
      </p:sp>
      <p:sp>
        <p:nvSpPr>
          <p:cNvPr id="4" name="Footer Placeholder 3"/>
          <p:cNvSpPr>
            <a:spLocks noGrp="1"/>
          </p:cNvSpPr>
          <p:nvPr>
            <p:ph type="ftr" sz="quarter" idx="11"/>
          </p:nvPr>
        </p:nvSpPr>
        <p:spPr>
          <a:xfrm>
            <a:off x="307916" y="6423463"/>
            <a:ext cx="3670627" cy="273844"/>
          </a:xfrm>
        </p:spPr>
        <p:txBody>
          <a:bodyPr>
            <a:normAutofit/>
          </a:bodyPr>
          <a:lstStyle/>
          <a:p>
            <a:pPr algn="l">
              <a:spcAft>
                <a:spcPts val="600"/>
              </a:spcAft>
            </a:pPr>
            <a:r>
              <a:rPr lang="en-GB" sz="920" dirty="0">
                <a:solidFill>
                  <a:schemeClr val="tx1">
                    <a:lumMod val="75000"/>
                    <a:lumOff val="25000"/>
                  </a:schemeClr>
                </a:solidFill>
              </a:rPr>
              <a:t>Version: 2.0 January 221</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Picture 6">
            <a:extLst>
              <a:ext uri="{FF2B5EF4-FFF2-40B4-BE49-F238E27FC236}">
                <a16:creationId xmlns:a16="http://schemas.microsoft.com/office/drawing/2014/main" id="{A052CE6C-EE04-4AD3-9E43-9D110715F8D7}"/>
              </a:ext>
            </a:extLst>
          </p:cNvPr>
          <p:cNvPicPr>
            <a:picLocks noChangeAspect="1"/>
          </p:cNvPicPr>
          <p:nvPr/>
        </p:nvPicPr>
        <p:blipFill>
          <a:blip r:embed="rId2"/>
          <a:stretch>
            <a:fillRect/>
          </a:stretch>
        </p:blipFill>
        <p:spPr>
          <a:xfrm>
            <a:off x="6465356" y="3204679"/>
            <a:ext cx="1462672" cy="464379"/>
          </a:xfrm>
          <a:prstGeom prst="rect">
            <a:avLst/>
          </a:prstGeom>
        </p:spPr>
      </p:pic>
      <p:graphicFrame>
        <p:nvGraphicFramePr>
          <p:cNvPr id="8" name="Content Placeholder 7">
            <a:extLst>
              <a:ext uri="{FF2B5EF4-FFF2-40B4-BE49-F238E27FC236}">
                <a16:creationId xmlns:a16="http://schemas.microsoft.com/office/drawing/2014/main" id="{DB46D64B-98AE-48FA-81F9-EC0067D7E4CB}"/>
              </a:ext>
            </a:extLst>
          </p:cNvPr>
          <p:cNvGraphicFramePr>
            <a:graphicFrameLocks noGrp="1"/>
          </p:cNvGraphicFramePr>
          <p:nvPr>
            <p:ph idx="1"/>
            <p:extLst>
              <p:ext uri="{D42A27DB-BD31-4B8C-83A1-F6EECF244321}">
                <p14:modId xmlns:p14="http://schemas.microsoft.com/office/powerpoint/2010/main" val="4072434590"/>
              </p:ext>
            </p:extLst>
          </p:nvPr>
        </p:nvGraphicFramePr>
        <p:xfrm>
          <a:off x="251520" y="1858535"/>
          <a:ext cx="8531441" cy="4323426"/>
        </p:xfrm>
        <a:graphic>
          <a:graphicData uri="http://schemas.openxmlformats.org/drawingml/2006/table">
            <a:tbl>
              <a:tblPr firstRow="1" firstCol="1" bandRow="1">
                <a:tableStyleId>{5C22544A-7EE6-4342-B048-85BDC9FD1C3A}</a:tableStyleId>
              </a:tblPr>
              <a:tblGrid>
                <a:gridCol w="529213">
                  <a:extLst>
                    <a:ext uri="{9D8B030D-6E8A-4147-A177-3AD203B41FA5}">
                      <a16:colId xmlns:a16="http://schemas.microsoft.com/office/drawing/2014/main" val="3100107295"/>
                    </a:ext>
                  </a:extLst>
                </a:gridCol>
                <a:gridCol w="8002228">
                  <a:extLst>
                    <a:ext uri="{9D8B030D-6E8A-4147-A177-3AD203B41FA5}">
                      <a16:colId xmlns:a16="http://schemas.microsoft.com/office/drawing/2014/main" val="4190960853"/>
                    </a:ext>
                  </a:extLst>
                </a:gridCol>
              </a:tblGrid>
              <a:tr h="874400">
                <a:tc>
                  <a:txBody>
                    <a:bodyPr/>
                    <a:lstStyle/>
                    <a:p>
                      <a:pPr algn="ctr">
                        <a:spcAft>
                          <a:spcPts val="600"/>
                        </a:spcAft>
                      </a:pPr>
                      <a:r>
                        <a:rPr lang="en-GB" sz="1600">
                          <a:effectLst/>
                        </a:rPr>
                        <a:t>1.</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600"/>
                        </a:spcAft>
                      </a:pPr>
                      <a:br>
                        <a:rPr lang="en-GB" sz="1600" dirty="0">
                          <a:effectLst/>
                        </a:rPr>
                      </a:br>
                      <a:r>
                        <a:rPr lang="en-GB" sz="1600" dirty="0">
                          <a:effectLst/>
                        </a:rPr>
                        <a:t>Eliminate the risk by re‐planning the work to be carried out at another opportunity where the risk to others no longer exists.</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6333247"/>
                  </a:ext>
                </a:extLst>
              </a:tr>
              <a:tr h="582934">
                <a:tc>
                  <a:txBody>
                    <a:bodyPr/>
                    <a:lstStyle/>
                    <a:p>
                      <a:pPr algn="ctr">
                        <a:spcAft>
                          <a:spcPts val="0"/>
                        </a:spcAft>
                      </a:pPr>
                      <a:r>
                        <a:rPr lang="en-GB" sz="1600">
                          <a:effectLst/>
                        </a:rPr>
                        <a:t>2.</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600" dirty="0">
                          <a:effectLst/>
                        </a:rPr>
                        <a:t>Isolate the risk by creating a barrier that prevents the runaway from leaving the site of work e.g. a rail removed as part of the work activity.</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2244207"/>
                  </a:ext>
                </a:extLst>
              </a:tr>
              <a:tr h="1287313">
                <a:tc>
                  <a:txBody>
                    <a:bodyPr/>
                    <a:lstStyle/>
                    <a:p>
                      <a:pPr algn="ctr">
                        <a:spcAft>
                          <a:spcPts val="600"/>
                        </a:spcAft>
                      </a:pPr>
                      <a:r>
                        <a:rPr lang="en-GB" sz="1600">
                          <a:effectLst/>
                        </a:rPr>
                        <a:t>3.</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600"/>
                        </a:spcAft>
                      </a:pPr>
                      <a:r>
                        <a:rPr lang="en-GB" sz="1600" dirty="0">
                          <a:effectLst/>
                        </a:rPr>
                        <a:t>Set points to isolate the pathway of the equipment causing the risk and restrict its ability to enter another site uncontrolled. </a:t>
                      </a:r>
                    </a:p>
                    <a:p>
                      <a:pPr>
                        <a:spcAft>
                          <a:spcPts val="600"/>
                        </a:spcAft>
                      </a:pPr>
                      <a:r>
                        <a:rPr lang="en-GB" sz="1600" dirty="0">
                          <a:effectLst/>
                        </a:rPr>
                        <a:t>When using this as a control, confirm it does not introduce risk to other work groups.</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8695507"/>
                  </a:ext>
                </a:extLst>
              </a:tr>
              <a:tr h="1578779">
                <a:tc>
                  <a:txBody>
                    <a:bodyPr/>
                    <a:lstStyle/>
                    <a:p>
                      <a:pPr algn="ctr">
                        <a:spcAft>
                          <a:spcPts val="600"/>
                        </a:spcAft>
                      </a:pPr>
                      <a:r>
                        <a:rPr lang="en-GB" sz="1600">
                          <a:effectLst/>
                        </a:rPr>
                        <a:t>4.</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600"/>
                        </a:spcAft>
                      </a:pPr>
                      <a:r>
                        <a:rPr lang="en-GB" sz="1600" dirty="0">
                          <a:effectLst/>
                        </a:rPr>
                        <a:t>Manage the risk by compliance to GE/RT 8000 Handbook 10 ‐ Duties of the COSS or SWL and person in charge when using a hand trolley, and NR/L2/RMVP/0200 ‐ Infrastructure Plant Manual. </a:t>
                      </a:r>
                    </a:p>
                    <a:p>
                      <a:pPr>
                        <a:spcAft>
                          <a:spcPts val="600"/>
                        </a:spcAft>
                      </a:pPr>
                      <a:r>
                        <a:rPr lang="en-GB" sz="1600" dirty="0">
                          <a:effectLst/>
                        </a:rPr>
                        <a:t>If assistance is required to determine compliance requirements, seek advice from the On-Track Plant Specialist or organisational equivalent. </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2138499"/>
                  </a:ext>
                </a:extLst>
              </a:tr>
            </a:tbl>
          </a:graphicData>
        </a:graphic>
      </p:graphicFrame>
    </p:spTree>
    <p:extLst>
      <p:ext uri="{BB962C8B-B14F-4D97-AF65-F5344CB8AC3E}">
        <p14:creationId xmlns:p14="http://schemas.microsoft.com/office/powerpoint/2010/main" val="315648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fontScale="90000"/>
          </a:bodyPr>
          <a:lstStyle/>
          <a:p>
            <a:r>
              <a:rPr lang="en-GB" sz="3850" dirty="0"/>
              <a:t>Management Of Runaway Risk </a:t>
            </a:r>
          </a:p>
        </p:txBody>
      </p:sp>
      <p:sp>
        <p:nvSpPr>
          <p:cNvPr id="4" name="Footer Placeholder 3"/>
          <p:cNvSpPr>
            <a:spLocks noGrp="1"/>
          </p:cNvSpPr>
          <p:nvPr>
            <p:ph type="ftr" sz="quarter" idx="11"/>
          </p:nvPr>
        </p:nvSpPr>
        <p:spPr>
          <a:xfrm>
            <a:off x="307916" y="6423463"/>
            <a:ext cx="3670627" cy="273844"/>
          </a:xfrm>
        </p:spPr>
        <p:txBody>
          <a:bodyPr>
            <a:normAutofit/>
          </a:bodyPr>
          <a:lstStyle/>
          <a:p>
            <a:pPr algn="l">
              <a:spcAft>
                <a:spcPts val="600"/>
              </a:spcAft>
            </a:pPr>
            <a:r>
              <a:rPr lang="en-GB" sz="920" dirty="0">
                <a:solidFill>
                  <a:schemeClr val="tx1">
                    <a:lumMod val="75000"/>
                    <a:lumOff val="25000"/>
                  </a:schemeClr>
                </a:solidFill>
              </a:rPr>
              <a:t>Version: 2.0 January 21</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Picture 6">
            <a:extLst>
              <a:ext uri="{FF2B5EF4-FFF2-40B4-BE49-F238E27FC236}">
                <a16:creationId xmlns:a16="http://schemas.microsoft.com/office/drawing/2014/main" id="{A052CE6C-EE04-4AD3-9E43-9D110715F8D7}"/>
              </a:ext>
            </a:extLst>
          </p:cNvPr>
          <p:cNvPicPr>
            <a:picLocks noChangeAspect="1"/>
          </p:cNvPicPr>
          <p:nvPr/>
        </p:nvPicPr>
        <p:blipFill>
          <a:blip r:embed="rId2"/>
          <a:stretch>
            <a:fillRect/>
          </a:stretch>
        </p:blipFill>
        <p:spPr>
          <a:xfrm>
            <a:off x="6465356" y="3204679"/>
            <a:ext cx="1462672" cy="464379"/>
          </a:xfrm>
          <a:prstGeom prst="rect">
            <a:avLst/>
          </a:prstGeom>
        </p:spPr>
      </p:pic>
      <p:graphicFrame>
        <p:nvGraphicFramePr>
          <p:cNvPr id="10" name="Content Placeholder 9">
            <a:extLst>
              <a:ext uri="{FF2B5EF4-FFF2-40B4-BE49-F238E27FC236}">
                <a16:creationId xmlns:a16="http://schemas.microsoft.com/office/drawing/2014/main" id="{14B4070B-FAA6-4ADB-B0D8-D5B727D9E441}"/>
              </a:ext>
            </a:extLst>
          </p:cNvPr>
          <p:cNvGraphicFramePr>
            <a:graphicFrameLocks noGrp="1"/>
          </p:cNvGraphicFramePr>
          <p:nvPr>
            <p:ph idx="1"/>
            <p:extLst>
              <p:ext uri="{D42A27DB-BD31-4B8C-83A1-F6EECF244321}">
                <p14:modId xmlns:p14="http://schemas.microsoft.com/office/powerpoint/2010/main" val="30737755"/>
              </p:ext>
            </p:extLst>
          </p:nvPr>
        </p:nvGraphicFramePr>
        <p:xfrm>
          <a:off x="179512" y="1779974"/>
          <a:ext cx="8568952" cy="4601355"/>
        </p:xfrm>
        <a:graphic>
          <a:graphicData uri="http://schemas.openxmlformats.org/drawingml/2006/table">
            <a:tbl>
              <a:tblPr firstRow="1" firstCol="1" bandRow="1">
                <a:tableStyleId>{5C22544A-7EE6-4342-B048-85BDC9FD1C3A}</a:tableStyleId>
              </a:tblPr>
              <a:tblGrid>
                <a:gridCol w="531540">
                  <a:extLst>
                    <a:ext uri="{9D8B030D-6E8A-4147-A177-3AD203B41FA5}">
                      <a16:colId xmlns:a16="http://schemas.microsoft.com/office/drawing/2014/main" val="3446112359"/>
                    </a:ext>
                  </a:extLst>
                </a:gridCol>
                <a:gridCol w="8037412">
                  <a:extLst>
                    <a:ext uri="{9D8B030D-6E8A-4147-A177-3AD203B41FA5}">
                      <a16:colId xmlns:a16="http://schemas.microsoft.com/office/drawing/2014/main" val="2862619537"/>
                    </a:ext>
                  </a:extLst>
                </a:gridCol>
              </a:tblGrid>
              <a:tr h="546696">
                <a:tc>
                  <a:txBody>
                    <a:bodyPr/>
                    <a:lstStyle/>
                    <a:p>
                      <a:pPr algn="ctr">
                        <a:spcAft>
                          <a:spcPts val="0"/>
                        </a:spcAft>
                      </a:pPr>
                      <a:r>
                        <a:rPr lang="en-GB" sz="1600">
                          <a:effectLst/>
                        </a:rPr>
                        <a:t>1.</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600" dirty="0">
                          <a:effectLst/>
                        </a:rPr>
                        <a:t>Eliminate the risk by re‐planning the work to be carried out at another opportunity where the risk to others no longer exists.</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9939848"/>
                  </a:ext>
                </a:extLst>
              </a:tr>
              <a:tr h="820044">
                <a:tc>
                  <a:txBody>
                    <a:bodyPr/>
                    <a:lstStyle/>
                    <a:p>
                      <a:pPr algn="ctr">
                        <a:spcAft>
                          <a:spcPts val="0"/>
                        </a:spcAft>
                      </a:pPr>
                      <a:r>
                        <a:rPr lang="en-GB" sz="1600">
                          <a:effectLst/>
                        </a:rPr>
                        <a:t>2.</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600" dirty="0">
                          <a:effectLst/>
                        </a:rPr>
                        <a:t>Identify if the work activity has created a barrier that prevents the runaway from entering the site of work (e.g. where a rail has been removed as part of the work activity).</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2155266"/>
                  </a:ext>
                </a:extLst>
              </a:tr>
              <a:tr h="1207286">
                <a:tc>
                  <a:txBody>
                    <a:bodyPr/>
                    <a:lstStyle/>
                    <a:p>
                      <a:pPr algn="ctr">
                        <a:spcAft>
                          <a:spcPts val="600"/>
                        </a:spcAft>
                      </a:pPr>
                      <a:r>
                        <a:rPr lang="en-GB" sz="1600">
                          <a:effectLst/>
                        </a:rPr>
                        <a:t>3.</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600"/>
                        </a:spcAft>
                      </a:pPr>
                      <a:r>
                        <a:rPr lang="en-GB" sz="1600">
                          <a:effectLst/>
                        </a:rPr>
                        <a:t>Set points to isolate the pathway of the equipment causing the risk and restrict its ability to enter the site of work uncontrolled. </a:t>
                      </a:r>
                    </a:p>
                    <a:p>
                      <a:pPr>
                        <a:spcAft>
                          <a:spcPts val="600"/>
                        </a:spcAft>
                      </a:pPr>
                      <a:r>
                        <a:rPr lang="en-GB" sz="1600">
                          <a:effectLst/>
                        </a:rPr>
                        <a:t>When using this as a control, confirm it does not introduce risk to other work groups e.g. where the point setting cannot be maintained.</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5876889"/>
                  </a:ext>
                </a:extLst>
              </a:tr>
              <a:tr h="1753981">
                <a:tc>
                  <a:txBody>
                    <a:bodyPr/>
                    <a:lstStyle/>
                    <a:p>
                      <a:pPr algn="ctr">
                        <a:spcAft>
                          <a:spcPts val="600"/>
                        </a:spcAft>
                      </a:pPr>
                      <a:r>
                        <a:rPr lang="en-GB" sz="1600">
                          <a:effectLst/>
                        </a:rPr>
                        <a:t>4.</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600"/>
                        </a:spcAft>
                      </a:pPr>
                      <a:r>
                        <a:rPr lang="en-GB" sz="1600" dirty="0">
                          <a:effectLst/>
                        </a:rPr>
                        <a:t>Implement a Secondary warning system by use of an approved system at the site of work of the potential at risk work groups. </a:t>
                      </a:r>
                    </a:p>
                    <a:p>
                      <a:pPr>
                        <a:spcAft>
                          <a:spcPts val="600"/>
                        </a:spcAft>
                      </a:pPr>
                      <a:r>
                        <a:rPr lang="en-GB" sz="1600" dirty="0">
                          <a:effectLst/>
                        </a:rPr>
                        <a:t>Where there is more than one potential ‘at risk’ work group, arrangements can be agreed between responsible managers, planners and persons in charge for one secondary warning system to be deployed at the initial at-risk site, and supplementary warning systems between workgroups can be agreed.</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3113388"/>
                  </a:ext>
                </a:extLst>
              </a:tr>
              <a:tr h="273348">
                <a:tc>
                  <a:txBody>
                    <a:bodyPr/>
                    <a:lstStyle/>
                    <a:p>
                      <a:pPr algn="ctr">
                        <a:spcAft>
                          <a:spcPts val="0"/>
                        </a:spcAft>
                      </a:pPr>
                      <a:r>
                        <a:rPr lang="en-GB" sz="1600">
                          <a:effectLst/>
                        </a:rPr>
                        <a:t>5.</a:t>
                      </a:r>
                      <a:endParaRPr lang="en-GB" sz="16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GB" sz="1600" dirty="0">
                          <a:effectLst/>
                        </a:rPr>
                        <a:t>Use of an appointed watchman who cannot be involved in the work activity.</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9486563"/>
                  </a:ext>
                </a:extLst>
              </a:tr>
            </a:tbl>
          </a:graphicData>
        </a:graphic>
      </p:graphicFrame>
    </p:spTree>
    <p:extLst>
      <p:ext uri="{BB962C8B-B14F-4D97-AF65-F5344CB8AC3E}">
        <p14:creationId xmlns:p14="http://schemas.microsoft.com/office/powerpoint/2010/main" val="500251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7885" y="221562"/>
            <a:ext cx="5605629" cy="994172"/>
          </a:xfrm>
        </p:spPr>
        <p:txBody>
          <a:bodyPr>
            <a:normAutofit fontScale="90000"/>
          </a:bodyPr>
          <a:lstStyle/>
          <a:p>
            <a:r>
              <a:rPr lang="en-GB" sz="3850" dirty="0"/>
              <a:t>Management Of Runaway Risk </a:t>
            </a:r>
          </a:p>
        </p:txBody>
      </p:sp>
      <p:sp>
        <p:nvSpPr>
          <p:cNvPr id="4" name="Footer Placeholder 3"/>
          <p:cNvSpPr>
            <a:spLocks noGrp="1"/>
          </p:cNvSpPr>
          <p:nvPr>
            <p:ph type="ftr" sz="quarter" idx="11"/>
          </p:nvPr>
        </p:nvSpPr>
        <p:spPr>
          <a:xfrm>
            <a:off x="307916" y="6423463"/>
            <a:ext cx="3670627" cy="273844"/>
          </a:xfrm>
        </p:spPr>
        <p:txBody>
          <a:bodyPr>
            <a:normAutofit/>
          </a:bodyPr>
          <a:lstStyle/>
          <a:p>
            <a:pPr algn="l">
              <a:spcAft>
                <a:spcPts val="600"/>
              </a:spcAft>
            </a:pPr>
            <a:r>
              <a:rPr lang="en-GB" sz="920" dirty="0">
                <a:solidFill>
                  <a:schemeClr val="tx1">
                    <a:lumMod val="75000"/>
                    <a:lumOff val="25000"/>
                  </a:schemeClr>
                </a:solidFill>
              </a:rPr>
              <a:t>Version: 2.0 January 21</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Picture 6">
            <a:extLst>
              <a:ext uri="{FF2B5EF4-FFF2-40B4-BE49-F238E27FC236}">
                <a16:creationId xmlns:a16="http://schemas.microsoft.com/office/drawing/2014/main" id="{A052CE6C-EE04-4AD3-9E43-9D110715F8D7}"/>
              </a:ext>
            </a:extLst>
          </p:cNvPr>
          <p:cNvPicPr>
            <a:picLocks noChangeAspect="1"/>
          </p:cNvPicPr>
          <p:nvPr/>
        </p:nvPicPr>
        <p:blipFill>
          <a:blip r:embed="rId2"/>
          <a:stretch>
            <a:fillRect/>
          </a:stretch>
        </p:blipFill>
        <p:spPr>
          <a:xfrm>
            <a:off x="6465356" y="3204679"/>
            <a:ext cx="1462672" cy="464379"/>
          </a:xfrm>
          <a:prstGeom prst="rect">
            <a:avLst/>
          </a:prstGeom>
        </p:spPr>
      </p:pic>
      <p:sp>
        <p:nvSpPr>
          <p:cNvPr id="5" name="Content Placeholder 4">
            <a:extLst>
              <a:ext uri="{FF2B5EF4-FFF2-40B4-BE49-F238E27FC236}">
                <a16:creationId xmlns:a16="http://schemas.microsoft.com/office/drawing/2014/main" id="{D4F167D6-09BC-4A7A-A988-2755A29F7E37}"/>
              </a:ext>
            </a:extLst>
          </p:cNvPr>
          <p:cNvSpPr>
            <a:spLocks noGrp="1"/>
          </p:cNvSpPr>
          <p:nvPr>
            <p:ph idx="1"/>
          </p:nvPr>
        </p:nvSpPr>
        <p:spPr>
          <a:xfrm>
            <a:off x="457200" y="1215734"/>
            <a:ext cx="6008156" cy="5309610"/>
          </a:xfrm>
        </p:spPr>
        <p:txBody>
          <a:bodyPr>
            <a:normAutofit fontScale="47500" lnSpcReduction="20000"/>
          </a:bodyPr>
          <a:lstStyle/>
          <a:p>
            <a:pPr marL="0" indent="0">
              <a:buNone/>
            </a:pPr>
            <a:r>
              <a:rPr lang="en-GB" b="1" dirty="0"/>
              <a:t>Appointed watchman</a:t>
            </a:r>
          </a:p>
          <a:p>
            <a:endParaRPr lang="en-GB" dirty="0"/>
          </a:p>
          <a:p>
            <a:r>
              <a:rPr lang="en-GB" sz="2900" dirty="0"/>
              <a:t>The watchman role is a capability not a competence. When deploying a watchman the following shall be applied:</a:t>
            </a:r>
          </a:p>
          <a:p>
            <a:r>
              <a:rPr lang="en-GB" sz="2900" dirty="0"/>
              <a:t>the watchman shall be identified as a method of warning during the planning stage and the details shall be added to the SSOWPS controls measures box;</a:t>
            </a:r>
          </a:p>
          <a:p>
            <a:r>
              <a:rPr lang="en-GB" sz="2900" dirty="0"/>
              <a:t>the watchman shall be appointed by the PIC or COSS (if delegated COSS duties);</a:t>
            </a:r>
          </a:p>
          <a:p>
            <a:r>
              <a:rPr lang="en-GB" sz="2900" dirty="0"/>
              <a:t>the watchman shall be placed and remain in a position of safety;</a:t>
            </a:r>
          </a:p>
          <a:p>
            <a:r>
              <a:rPr lang="en-GB" sz="2900" dirty="0"/>
              <a:t>the watchman shall have Lookout competence;</a:t>
            </a:r>
          </a:p>
          <a:p>
            <a:r>
              <a:rPr lang="en-GB" sz="2900" dirty="0"/>
              <a:t>the watchman shall not be deployed during darkness, poor visibility or in a tunnel;</a:t>
            </a:r>
          </a:p>
          <a:p>
            <a:r>
              <a:rPr lang="en-GB" sz="2900" dirty="0"/>
              <a:t>the watchman shall have a sighting distance of 500yds/460m minimum;</a:t>
            </a:r>
          </a:p>
          <a:p>
            <a:r>
              <a:rPr lang="en-GB" sz="2900" dirty="0"/>
              <a:t>the watchman shall not be involved in the work;</a:t>
            </a:r>
          </a:p>
          <a:p>
            <a:r>
              <a:rPr lang="en-GB" sz="2900" dirty="0"/>
              <a:t>the watchman shall be close enough to the group to confirm all staff receive warnings;</a:t>
            </a:r>
          </a:p>
          <a:p>
            <a:r>
              <a:rPr lang="en-GB" sz="2900" dirty="0"/>
              <a:t>the watchman shall have sight of all staff to be warned at all times;</a:t>
            </a:r>
          </a:p>
          <a:p>
            <a:r>
              <a:rPr lang="en-GB" sz="2900" dirty="0"/>
              <a:t>where noise is involved the COSS or PIC shall use the touch warning method;</a:t>
            </a:r>
          </a:p>
          <a:p>
            <a:r>
              <a:rPr lang="en-GB" sz="2900" dirty="0"/>
              <a:t>the watchman shall have a whistle or horn (Ideally they should carry both)</a:t>
            </a:r>
          </a:p>
          <a:p>
            <a:r>
              <a:rPr lang="en-GB" sz="2900" dirty="0"/>
              <a:t>if the watchman cannot maintain the agreed sighting distance/visibility, or needs to stand down, they shall inform the PIC/COSS and warn personnel to move to a position of safety;</a:t>
            </a:r>
          </a:p>
          <a:p>
            <a:r>
              <a:rPr lang="en-GB" sz="2900" dirty="0"/>
              <a:t>watchmen shall be rotated from duty every two hours with a 20-minute break before reassuming duty.</a:t>
            </a:r>
          </a:p>
          <a:p>
            <a:endParaRPr lang="en-GB" dirty="0"/>
          </a:p>
        </p:txBody>
      </p:sp>
    </p:spTree>
    <p:extLst>
      <p:ext uri="{BB962C8B-B14F-4D97-AF65-F5344CB8AC3E}">
        <p14:creationId xmlns:p14="http://schemas.microsoft.com/office/powerpoint/2010/main" val="4186385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1259</Words>
  <Application>Microsoft Office PowerPoint</Application>
  <PresentationFormat>On-screen Show (4:3)</PresentationFormat>
  <Paragraphs>119</Paragraphs>
  <Slides>11</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Calibri</vt:lpstr>
      <vt:lpstr>Office Theme</vt:lpstr>
      <vt:lpstr>Acrobat Document</vt:lpstr>
      <vt:lpstr>PowerPoint Presentation</vt:lpstr>
      <vt:lpstr>PowerPoint Presentation</vt:lpstr>
      <vt:lpstr>Management Of Runaway Risk </vt:lpstr>
      <vt:lpstr>Management Of Runaway Risk </vt:lpstr>
      <vt:lpstr>Management Of Runaway Risk </vt:lpstr>
      <vt:lpstr>Management Of Runaway Risk </vt:lpstr>
      <vt:lpstr>Management Of Runaway Risk </vt:lpstr>
      <vt:lpstr>Management Of Runaway Risk </vt:lpstr>
      <vt:lpstr>Management Of Runaway Risk </vt:lpstr>
      <vt:lpstr>Management Of Runaway Risk </vt:lpstr>
      <vt:lpstr>Management Of Runaway Risk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Bell</dc:creator>
  <cp:lastModifiedBy>Richard Bell</cp:lastModifiedBy>
  <cp:revision>1</cp:revision>
  <dcterms:created xsi:type="dcterms:W3CDTF">2021-02-02T09:53:38Z</dcterms:created>
  <dcterms:modified xsi:type="dcterms:W3CDTF">2021-02-02T09:56:29Z</dcterms:modified>
</cp:coreProperties>
</file>